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86" r:id="rId3"/>
    <p:sldId id="289" r:id="rId4"/>
    <p:sldId id="290" r:id="rId5"/>
    <p:sldId id="287" r:id="rId6"/>
    <p:sldId id="265" r:id="rId7"/>
    <p:sldId id="282" r:id="rId8"/>
    <p:sldId id="283" r:id="rId9"/>
    <p:sldId id="266" r:id="rId10"/>
    <p:sldId id="267" r:id="rId11"/>
    <p:sldId id="268" r:id="rId12"/>
    <p:sldId id="269" r:id="rId13"/>
    <p:sldId id="284" r:id="rId14"/>
    <p:sldId id="256" r:id="rId15"/>
    <p:sldId id="257" r:id="rId16"/>
    <p:sldId id="258" r:id="rId17"/>
    <p:sldId id="259" r:id="rId18"/>
    <p:sldId id="260" r:id="rId19"/>
    <p:sldId id="261" r:id="rId20"/>
    <p:sldId id="263" r:id="rId21"/>
    <p:sldId id="262" r:id="rId22"/>
    <p:sldId id="280" r:id="rId23"/>
    <p:sldId id="285" r:id="rId24"/>
    <p:sldId id="281" r:id="rId25"/>
    <p:sldId id="270" r:id="rId26"/>
    <p:sldId id="271" r:id="rId27"/>
    <p:sldId id="272" r:id="rId28"/>
    <p:sldId id="273" r:id="rId29"/>
    <p:sldId id="275" r:id="rId30"/>
    <p:sldId id="277" r:id="rId31"/>
    <p:sldId id="276" r:id="rId32"/>
    <p:sldId id="278" r:id="rId33"/>
    <p:sldId id="279"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51" autoAdjust="0"/>
    <p:restoredTop sz="94660"/>
  </p:normalViewPr>
  <p:slideViewPr>
    <p:cSldViewPr snapToGrid="0">
      <p:cViewPr varScale="1">
        <p:scale>
          <a:sx n="86" d="100"/>
          <a:sy n="86" d="100"/>
        </p:scale>
        <p:origin x="715"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oleObject" Target="file:///D:\Images\AutoCyPlex\16-1-24%20higher%20pH%20modulate%20kinetics\A488_pH_7.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Images\AutoCyPlex\16-1-24%20higher%20pH%20modulate%20kinetics\A488_pH_7.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Signal / (S/N)^2 vs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xVal>
            <c:numRef>
              <c:f>Sheet!$A$3:$A$46</c:f>
              <c:numCache>
                <c:formatCode>General</c:formatCode>
                <c:ptCount val="44"/>
                <c:pt idx="0">
                  <c:v>2</c:v>
                </c:pt>
                <c:pt idx="1">
                  <c:v>4</c:v>
                </c:pt>
                <c:pt idx="2">
                  <c:v>6</c:v>
                </c:pt>
                <c:pt idx="3">
                  <c:v>8</c:v>
                </c:pt>
                <c:pt idx="4">
                  <c:v>10</c:v>
                </c:pt>
                <c:pt idx="5">
                  <c:v>12</c:v>
                </c:pt>
                <c:pt idx="6">
                  <c:v>14</c:v>
                </c:pt>
                <c:pt idx="7">
                  <c:v>16</c:v>
                </c:pt>
                <c:pt idx="8">
                  <c:v>18</c:v>
                </c:pt>
                <c:pt idx="9">
                  <c:v>20</c:v>
                </c:pt>
                <c:pt idx="10">
                  <c:v>22</c:v>
                </c:pt>
                <c:pt idx="11">
                  <c:v>24</c:v>
                </c:pt>
                <c:pt idx="12">
                  <c:v>26</c:v>
                </c:pt>
                <c:pt idx="13">
                  <c:v>28</c:v>
                </c:pt>
                <c:pt idx="14">
                  <c:v>30</c:v>
                </c:pt>
                <c:pt idx="15">
                  <c:v>32</c:v>
                </c:pt>
                <c:pt idx="16">
                  <c:v>34</c:v>
                </c:pt>
                <c:pt idx="17">
                  <c:v>36</c:v>
                </c:pt>
                <c:pt idx="18">
                  <c:v>38</c:v>
                </c:pt>
                <c:pt idx="19">
                  <c:v>40</c:v>
                </c:pt>
                <c:pt idx="20">
                  <c:v>42</c:v>
                </c:pt>
                <c:pt idx="21">
                  <c:v>44</c:v>
                </c:pt>
                <c:pt idx="22">
                  <c:v>46</c:v>
                </c:pt>
                <c:pt idx="23">
                  <c:v>48</c:v>
                </c:pt>
                <c:pt idx="24">
                  <c:v>50</c:v>
                </c:pt>
                <c:pt idx="25">
                  <c:v>52</c:v>
                </c:pt>
                <c:pt idx="26">
                  <c:v>54</c:v>
                </c:pt>
                <c:pt idx="27">
                  <c:v>56</c:v>
                </c:pt>
                <c:pt idx="28">
                  <c:v>58</c:v>
                </c:pt>
                <c:pt idx="29">
                  <c:v>60</c:v>
                </c:pt>
                <c:pt idx="30">
                  <c:v>62</c:v>
                </c:pt>
                <c:pt idx="31">
                  <c:v>64</c:v>
                </c:pt>
                <c:pt idx="32">
                  <c:v>66</c:v>
                </c:pt>
                <c:pt idx="33">
                  <c:v>68</c:v>
                </c:pt>
                <c:pt idx="34">
                  <c:v>70</c:v>
                </c:pt>
                <c:pt idx="35">
                  <c:v>72</c:v>
                </c:pt>
                <c:pt idx="36">
                  <c:v>74</c:v>
                </c:pt>
                <c:pt idx="37">
                  <c:v>76</c:v>
                </c:pt>
                <c:pt idx="38">
                  <c:v>78</c:v>
                </c:pt>
                <c:pt idx="39">
                  <c:v>80</c:v>
                </c:pt>
                <c:pt idx="40">
                  <c:v>82</c:v>
                </c:pt>
                <c:pt idx="41">
                  <c:v>84</c:v>
                </c:pt>
                <c:pt idx="42">
                  <c:v>86</c:v>
                </c:pt>
                <c:pt idx="43">
                  <c:v>88</c:v>
                </c:pt>
              </c:numCache>
            </c:numRef>
          </c:xVal>
          <c:yVal>
            <c:numRef>
              <c:f>Sheet!$H$3:$H$46</c:f>
              <c:numCache>
                <c:formatCode>General</c:formatCode>
                <c:ptCount val="44"/>
                <c:pt idx="0">
                  <c:v>4928.5481654898886</c:v>
                </c:pt>
                <c:pt idx="1">
                  <c:v>2935.3967233247026</c:v>
                </c:pt>
                <c:pt idx="2">
                  <c:v>2296.2315707230296</c:v>
                </c:pt>
                <c:pt idx="3">
                  <c:v>2094.4991395553707</c:v>
                </c:pt>
                <c:pt idx="4">
                  <c:v>1925.1194921988631</c:v>
                </c:pt>
                <c:pt idx="5">
                  <c:v>1877.4487949742629</c:v>
                </c:pt>
                <c:pt idx="6">
                  <c:v>1798.2115634698823</c:v>
                </c:pt>
                <c:pt idx="7">
                  <c:v>1732.3529779385256</c:v>
                </c:pt>
                <c:pt idx="8">
                  <c:v>1684.8110670857702</c:v>
                </c:pt>
                <c:pt idx="9">
                  <c:v>1641.1847873024803</c:v>
                </c:pt>
                <c:pt idx="10">
                  <c:v>1597.4747839119484</c:v>
                </c:pt>
                <c:pt idx="11">
                  <c:v>1570.1674684019627</c:v>
                </c:pt>
                <c:pt idx="12">
                  <c:v>1549.5233555063696</c:v>
                </c:pt>
                <c:pt idx="13">
                  <c:v>1538.9070850295082</c:v>
                </c:pt>
                <c:pt idx="14">
                  <c:v>1505.1703407626467</c:v>
                </c:pt>
                <c:pt idx="15">
                  <c:v>1505.5441356427332</c:v>
                </c:pt>
                <c:pt idx="16">
                  <c:v>1507.1359717636169</c:v>
                </c:pt>
                <c:pt idx="17">
                  <c:v>1507.4481486738384</c:v>
                </c:pt>
                <c:pt idx="18">
                  <c:v>1510.4672985024777</c:v>
                </c:pt>
                <c:pt idx="19">
                  <c:v>1514.1897504466187</c:v>
                </c:pt>
                <c:pt idx="20">
                  <c:v>1494.4602326400311</c:v>
                </c:pt>
                <c:pt idx="21">
                  <c:v>1498.8843243164758</c:v>
                </c:pt>
                <c:pt idx="22">
                  <c:v>1503.1672555187913</c:v>
                </c:pt>
                <c:pt idx="23">
                  <c:v>1513.1625676369613</c:v>
                </c:pt>
                <c:pt idx="24">
                  <c:v>1518.6588796721649</c:v>
                </c:pt>
                <c:pt idx="25">
                  <c:v>1530.0608681512451</c:v>
                </c:pt>
                <c:pt idx="26">
                  <c:v>1535.623280669409</c:v>
                </c:pt>
                <c:pt idx="27">
                  <c:v>1547.4126002019498</c:v>
                </c:pt>
                <c:pt idx="28">
                  <c:v>1555.5808653652603</c:v>
                </c:pt>
                <c:pt idx="29">
                  <c:v>1539.8318893157275</c:v>
                </c:pt>
                <c:pt idx="30">
                  <c:v>1549.1191552011483</c:v>
                </c:pt>
                <c:pt idx="31">
                  <c:v>1561.4244979443249</c:v>
                </c:pt>
                <c:pt idx="32">
                  <c:v>1572.4049459550536</c:v>
                </c:pt>
                <c:pt idx="33">
                  <c:v>1585.9782882597074</c:v>
                </c:pt>
                <c:pt idx="34">
                  <c:v>1600.3400576322683</c:v>
                </c:pt>
                <c:pt idx="35">
                  <c:v>1613.9689989096933</c:v>
                </c:pt>
                <c:pt idx="36">
                  <c:v>1628.4503925263732</c:v>
                </c:pt>
                <c:pt idx="37">
                  <c:v>1642.485618043125</c:v>
                </c:pt>
                <c:pt idx="38">
                  <c:v>1658.5101407522834</c:v>
                </c:pt>
                <c:pt idx="39">
                  <c:v>1665.0080090371248</c:v>
                </c:pt>
                <c:pt idx="40">
                  <c:v>1695.2168041206285</c:v>
                </c:pt>
                <c:pt idx="41">
                  <c:v>1715.7353018637784</c:v>
                </c:pt>
                <c:pt idx="42">
                  <c:v>1735.3170723305363</c:v>
                </c:pt>
                <c:pt idx="43">
                  <c:v>1753.013492926907</c:v>
                </c:pt>
              </c:numCache>
            </c:numRef>
          </c:yVal>
          <c:smooth val="0"/>
          <c:extLst>
            <c:ext xmlns:c16="http://schemas.microsoft.com/office/drawing/2014/chart" uri="{C3380CC4-5D6E-409C-BE32-E72D297353CC}">
              <c16:uniqueId val="{00000000-7CB4-4EC5-B00A-29B13B8221E4}"/>
            </c:ext>
          </c:extLst>
        </c:ser>
        <c:dLbls>
          <c:showLegendKey val="0"/>
          <c:showVal val="0"/>
          <c:showCatName val="0"/>
          <c:showSerName val="0"/>
          <c:showPercent val="0"/>
          <c:showBubbleSize val="0"/>
        </c:dLbls>
        <c:axId val="111258736"/>
        <c:axId val="313414304"/>
      </c:scatterChart>
      <c:valAx>
        <c:axId val="11125873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(Minutes)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3414304"/>
        <c:crosses val="autoZero"/>
        <c:crossBetween val="midCat"/>
      </c:valAx>
      <c:valAx>
        <c:axId val="31341430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Constant</a:t>
                </a:r>
                <a:r>
                  <a:rPr lang="en-US" baseline="0"/>
                  <a:t> Value</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1258736"/>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Signal_Avg/Std vs. Time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Sheet!$E$1</c:f>
              <c:strCache>
                <c:ptCount val="1"/>
                <c:pt idx="0">
                  <c:v>Signal_Avg/Std</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Sheet!$A$2:$A$46</c:f>
              <c:numCache>
                <c:formatCode>General</c:formatCode>
                <c:ptCount val="45"/>
                <c:pt idx="0">
                  <c:v>0</c:v>
                </c:pt>
                <c:pt idx="1">
                  <c:v>2</c:v>
                </c:pt>
                <c:pt idx="2">
                  <c:v>4</c:v>
                </c:pt>
                <c:pt idx="3">
                  <c:v>6</c:v>
                </c:pt>
                <c:pt idx="4">
                  <c:v>8</c:v>
                </c:pt>
                <c:pt idx="5">
                  <c:v>10</c:v>
                </c:pt>
                <c:pt idx="6">
                  <c:v>12</c:v>
                </c:pt>
                <c:pt idx="7">
                  <c:v>14</c:v>
                </c:pt>
                <c:pt idx="8">
                  <c:v>16</c:v>
                </c:pt>
                <c:pt idx="9">
                  <c:v>18</c:v>
                </c:pt>
                <c:pt idx="10">
                  <c:v>20</c:v>
                </c:pt>
                <c:pt idx="11">
                  <c:v>22</c:v>
                </c:pt>
                <c:pt idx="12">
                  <c:v>24</c:v>
                </c:pt>
                <c:pt idx="13">
                  <c:v>26</c:v>
                </c:pt>
                <c:pt idx="14">
                  <c:v>28</c:v>
                </c:pt>
                <c:pt idx="15">
                  <c:v>30</c:v>
                </c:pt>
                <c:pt idx="16">
                  <c:v>32</c:v>
                </c:pt>
                <c:pt idx="17">
                  <c:v>34</c:v>
                </c:pt>
                <c:pt idx="18">
                  <c:v>36</c:v>
                </c:pt>
                <c:pt idx="19">
                  <c:v>38</c:v>
                </c:pt>
                <c:pt idx="20">
                  <c:v>40</c:v>
                </c:pt>
                <c:pt idx="21">
                  <c:v>42</c:v>
                </c:pt>
                <c:pt idx="22">
                  <c:v>44</c:v>
                </c:pt>
                <c:pt idx="23">
                  <c:v>46</c:v>
                </c:pt>
                <c:pt idx="24">
                  <c:v>48</c:v>
                </c:pt>
                <c:pt idx="25">
                  <c:v>50</c:v>
                </c:pt>
                <c:pt idx="26">
                  <c:v>52</c:v>
                </c:pt>
                <c:pt idx="27">
                  <c:v>54</c:v>
                </c:pt>
                <c:pt idx="28">
                  <c:v>56</c:v>
                </c:pt>
                <c:pt idx="29">
                  <c:v>58</c:v>
                </c:pt>
                <c:pt idx="30">
                  <c:v>60</c:v>
                </c:pt>
                <c:pt idx="31">
                  <c:v>62</c:v>
                </c:pt>
                <c:pt idx="32">
                  <c:v>64</c:v>
                </c:pt>
                <c:pt idx="33">
                  <c:v>66</c:v>
                </c:pt>
                <c:pt idx="34">
                  <c:v>68</c:v>
                </c:pt>
                <c:pt idx="35">
                  <c:v>70</c:v>
                </c:pt>
                <c:pt idx="36">
                  <c:v>72</c:v>
                </c:pt>
                <c:pt idx="37">
                  <c:v>74</c:v>
                </c:pt>
                <c:pt idx="38">
                  <c:v>76</c:v>
                </c:pt>
                <c:pt idx="39">
                  <c:v>78</c:v>
                </c:pt>
                <c:pt idx="40">
                  <c:v>80</c:v>
                </c:pt>
                <c:pt idx="41">
                  <c:v>82</c:v>
                </c:pt>
                <c:pt idx="42">
                  <c:v>84</c:v>
                </c:pt>
                <c:pt idx="43">
                  <c:v>86</c:v>
                </c:pt>
                <c:pt idx="44">
                  <c:v>88</c:v>
                </c:pt>
              </c:numCache>
            </c:numRef>
          </c:xVal>
          <c:yVal>
            <c:numRef>
              <c:f>Sheet!$E$2:$E$46</c:f>
              <c:numCache>
                <c:formatCode>General</c:formatCode>
                <c:ptCount val="45"/>
                <c:pt idx="0">
                  <c:v>0</c:v>
                </c:pt>
                <c:pt idx="1">
                  <c:v>0.2880160598144173</c:v>
                </c:pt>
                <c:pt idx="2">
                  <c:v>0.52856394197281631</c:v>
                </c:pt>
                <c:pt idx="3">
                  <c:v>0.72768739768949608</c:v>
                </c:pt>
                <c:pt idx="4">
                  <c:v>0.86245809066993251</c:v>
                </c:pt>
                <c:pt idx="5">
                  <c:v>0.99017786662353202</c:v>
                </c:pt>
                <c:pt idx="6">
                  <c:v>1.0713720401916169</c:v>
                </c:pt>
                <c:pt idx="7">
                  <c:v>1.16600689285948</c:v>
                </c:pt>
                <c:pt idx="8">
                  <c:v>1.2586891503154121</c:v>
                </c:pt>
                <c:pt idx="9">
                  <c:v>1.33844650850374</c:v>
                </c:pt>
                <c:pt idx="10">
                  <c:v>1.4184213609913869</c:v>
                </c:pt>
                <c:pt idx="11">
                  <c:v>1.4920815375909859</c:v>
                </c:pt>
                <c:pt idx="12">
                  <c:v>1.5642636089499971</c:v>
                </c:pt>
                <c:pt idx="13">
                  <c:v>1.6298476168421649</c:v>
                </c:pt>
                <c:pt idx="14">
                  <c:v>1.682603557503938</c:v>
                </c:pt>
                <c:pt idx="15">
                  <c:v>1.726133829836368</c:v>
                </c:pt>
                <c:pt idx="16">
                  <c:v>1.775887090995282</c:v>
                </c:pt>
                <c:pt idx="17">
                  <c:v>1.815493297789774</c:v>
                </c:pt>
                <c:pt idx="18">
                  <c:v>1.8565920439204511</c:v>
                </c:pt>
                <c:pt idx="19">
                  <c:v>1.8899140862795141</c:v>
                </c:pt>
                <c:pt idx="20">
                  <c:v>1.9275442161325811</c:v>
                </c:pt>
                <c:pt idx="21">
                  <c:v>1.9613203466316169</c:v>
                </c:pt>
                <c:pt idx="22">
                  <c:v>1.992731614425753</c:v>
                </c:pt>
                <c:pt idx="23">
                  <c:v>2.0255530996003022</c:v>
                </c:pt>
                <c:pt idx="24">
                  <c:v>2.0548258161438659</c:v>
                </c:pt>
                <c:pt idx="25">
                  <c:v>2.0842753725359389</c:v>
                </c:pt>
                <c:pt idx="26">
                  <c:v>2.1101876919704181</c:v>
                </c:pt>
                <c:pt idx="27">
                  <c:v>2.1375147632362759</c:v>
                </c:pt>
                <c:pt idx="28">
                  <c:v>2.160967960426726</c:v>
                </c:pt>
                <c:pt idx="29">
                  <c:v>2.1845457219427589</c:v>
                </c:pt>
                <c:pt idx="30">
                  <c:v>2.2056618865053541</c:v>
                </c:pt>
                <c:pt idx="31">
                  <c:v>2.2270752557196789</c:v>
                </c:pt>
                <c:pt idx="32">
                  <c:v>2.2451624433496682</c:v>
                </c:pt>
                <c:pt idx="33">
                  <c:v>2.2645289728690452</c:v>
                </c:pt>
                <c:pt idx="34">
                  <c:v>2.283792095043085</c:v>
                </c:pt>
                <c:pt idx="35">
                  <c:v>2.30142454750544</c:v>
                </c:pt>
                <c:pt idx="36">
                  <c:v>2.313244234198907</c:v>
                </c:pt>
                <c:pt idx="37">
                  <c:v>2.3241886984412718</c:v>
                </c:pt>
                <c:pt idx="38">
                  <c:v>2.3370724304329209</c:v>
                </c:pt>
                <c:pt idx="39">
                  <c:v>2.3511622005117929</c:v>
                </c:pt>
                <c:pt idx="40">
                  <c:v>2.3643839842585899</c:v>
                </c:pt>
                <c:pt idx="41">
                  <c:v>2.372882152296854</c:v>
                </c:pt>
                <c:pt idx="42">
                  <c:v>2.3815019889640801</c:v>
                </c:pt>
                <c:pt idx="43">
                  <c:v>2.3886981316095328</c:v>
                </c:pt>
                <c:pt idx="44">
                  <c:v>2.3968222753222621</c:v>
                </c:pt>
              </c:numCache>
            </c:numRef>
          </c:yVal>
          <c:smooth val="0"/>
          <c:extLst>
            <c:ext xmlns:c16="http://schemas.microsoft.com/office/drawing/2014/chart" uri="{C3380CC4-5D6E-409C-BE32-E72D297353CC}">
              <c16:uniqueId val="{00000000-9B9A-4F54-8116-0CDE05CB3469}"/>
            </c:ext>
          </c:extLst>
        </c:ser>
        <c:dLbls>
          <c:showLegendKey val="0"/>
          <c:showVal val="0"/>
          <c:showCatName val="0"/>
          <c:showSerName val="0"/>
          <c:showPercent val="0"/>
          <c:showBubbleSize val="0"/>
        </c:dLbls>
        <c:axId val="309742688"/>
        <c:axId val="103716080"/>
      </c:scatterChart>
      <c:valAx>
        <c:axId val="30974268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(Minutes)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3716080"/>
        <c:crosses val="autoZero"/>
        <c:crossBetween val="midCat"/>
      </c:valAx>
      <c:valAx>
        <c:axId val="10371608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S/N Ratio</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0974268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image" Target="../media/image7.png"/><Relationship Id="rId5" Type="http://schemas.openxmlformats.org/officeDocument/2006/relationships/image" Target="../media/image11.png"/><Relationship Id="rId4"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3F591A-5910-41EF-B9C0-DB424C133D0D}" type="doc">
      <dgm:prSet loTypeId="urn:microsoft.com/office/officeart/2005/8/layout/hProcess10" loCatId="process" qsTypeId="urn:microsoft.com/office/officeart/2005/8/quickstyle/simple1" qsCatId="simple" csTypeId="urn:microsoft.com/office/officeart/2005/8/colors/accent1_2" csCatId="accent1" phldr="1"/>
      <dgm:spPr/>
      <dgm:t>
        <a:bodyPr/>
        <a:lstStyle/>
        <a:p>
          <a:endParaRPr lang="en-US"/>
        </a:p>
      </dgm:t>
    </dgm:pt>
    <dgm:pt modelId="{9DA63E7B-F84F-4FDB-BB48-C2D9AC182E66}">
      <dgm:prSet phldrT="[Text]"/>
      <dgm:spPr/>
      <dgm:t>
        <a:bodyPr/>
        <a:lstStyle/>
        <a:p>
          <a:r>
            <a:rPr lang="en-US" dirty="0"/>
            <a:t>Cycle 0 image Acquire</a:t>
          </a:r>
        </a:p>
      </dgm:t>
    </dgm:pt>
    <dgm:pt modelId="{F3B97182-AC2E-43B1-9C95-28CC6769DB34}" type="parTrans" cxnId="{41E86262-BCFC-41D5-BC3B-6A816E30AB28}">
      <dgm:prSet/>
      <dgm:spPr/>
      <dgm:t>
        <a:bodyPr/>
        <a:lstStyle/>
        <a:p>
          <a:endParaRPr lang="en-US"/>
        </a:p>
      </dgm:t>
    </dgm:pt>
    <dgm:pt modelId="{20906F7E-5292-4C25-8A38-A64A2249ECE5}" type="sibTrans" cxnId="{41E86262-BCFC-41D5-BC3B-6A816E30AB28}">
      <dgm:prSet/>
      <dgm:spPr/>
      <dgm:t>
        <a:bodyPr/>
        <a:lstStyle/>
        <a:p>
          <a:endParaRPr lang="en-US"/>
        </a:p>
      </dgm:t>
    </dgm:pt>
    <dgm:pt modelId="{969C4847-28CB-475E-A7AC-A86CBDA75FA6}">
      <dgm:prSet phldrT="[Text]"/>
      <dgm:spPr/>
      <dgm:t>
        <a:bodyPr/>
        <a:lstStyle/>
        <a:p>
          <a:r>
            <a:rPr lang="en-US" dirty="0"/>
            <a:t>Segment via </a:t>
          </a:r>
          <a:r>
            <a:rPr lang="en-US" dirty="0" err="1"/>
            <a:t>StarDist</a:t>
          </a:r>
          <a:r>
            <a:rPr lang="en-US" dirty="0"/>
            <a:t> to generate mask</a:t>
          </a:r>
        </a:p>
      </dgm:t>
    </dgm:pt>
    <dgm:pt modelId="{1D600B15-3693-441B-BFFF-EC226C9E9B60}" type="parTrans" cxnId="{766D71E5-4A98-430A-8B7C-78765707B1C4}">
      <dgm:prSet/>
      <dgm:spPr/>
      <dgm:t>
        <a:bodyPr/>
        <a:lstStyle/>
        <a:p>
          <a:endParaRPr lang="en-US"/>
        </a:p>
      </dgm:t>
    </dgm:pt>
    <dgm:pt modelId="{CEB97D97-1491-461D-8905-E72D2B910775}" type="sibTrans" cxnId="{766D71E5-4A98-430A-8B7C-78765707B1C4}">
      <dgm:prSet/>
      <dgm:spPr/>
      <dgm:t>
        <a:bodyPr/>
        <a:lstStyle/>
        <a:p>
          <a:endParaRPr lang="en-US"/>
        </a:p>
      </dgm:t>
    </dgm:pt>
    <dgm:pt modelId="{E5440A06-5BEA-424E-B024-3B5B6391E3C7}">
      <dgm:prSet phldrT="[Text]"/>
      <dgm:spPr/>
      <dgm:t>
        <a:bodyPr/>
        <a:lstStyle/>
        <a:p>
          <a:r>
            <a:rPr lang="en-US" dirty="0"/>
            <a:t>Calculate </a:t>
          </a:r>
          <a:r>
            <a:rPr lang="en-US" dirty="0" err="1"/>
            <a:t>brenner</a:t>
          </a:r>
          <a:r>
            <a:rPr lang="en-US" dirty="0"/>
            <a:t> score on masked nuclei images from z-stack n and find highest value</a:t>
          </a:r>
        </a:p>
      </dgm:t>
    </dgm:pt>
    <dgm:pt modelId="{D149C87E-06F1-4DFC-BA44-BB29DCDAB957}" type="parTrans" cxnId="{C0549DA3-43A0-4B16-9D73-96273887974A}">
      <dgm:prSet/>
      <dgm:spPr/>
      <dgm:t>
        <a:bodyPr/>
        <a:lstStyle/>
        <a:p>
          <a:endParaRPr lang="en-US"/>
        </a:p>
      </dgm:t>
    </dgm:pt>
    <dgm:pt modelId="{66312392-AE64-40BF-B2A6-988B888E2A27}" type="sibTrans" cxnId="{C0549DA3-43A0-4B16-9D73-96273887974A}">
      <dgm:prSet/>
      <dgm:spPr/>
      <dgm:t>
        <a:bodyPr/>
        <a:lstStyle/>
        <a:p>
          <a:endParaRPr lang="en-US"/>
        </a:p>
      </dgm:t>
    </dgm:pt>
    <dgm:pt modelId="{F7DAB2D1-5A95-4D1B-93E1-67443318BF02}">
      <dgm:prSet/>
      <dgm:spPr/>
      <dgm:t>
        <a:bodyPr/>
        <a:lstStyle/>
        <a:p>
          <a:r>
            <a:rPr lang="en-US" dirty="0"/>
            <a:t>Shift position in focus map to center the highest </a:t>
          </a:r>
          <a:r>
            <a:rPr lang="en-US" dirty="0" err="1"/>
            <a:t>brenner</a:t>
          </a:r>
          <a:r>
            <a:rPr lang="en-US" dirty="0"/>
            <a:t> score slice</a:t>
          </a:r>
        </a:p>
      </dgm:t>
    </dgm:pt>
    <dgm:pt modelId="{09658930-6725-45C4-B947-196EF68CD6D8}" type="parTrans" cxnId="{81B657DD-AB10-4EBD-A2AD-B988D8C682B6}">
      <dgm:prSet/>
      <dgm:spPr/>
      <dgm:t>
        <a:bodyPr/>
        <a:lstStyle/>
        <a:p>
          <a:endParaRPr lang="en-US"/>
        </a:p>
      </dgm:t>
    </dgm:pt>
    <dgm:pt modelId="{0DAB5661-7E70-4093-887E-918608F4A56C}" type="sibTrans" cxnId="{81B657DD-AB10-4EBD-A2AD-B988D8C682B6}">
      <dgm:prSet/>
      <dgm:spPr/>
      <dgm:t>
        <a:bodyPr/>
        <a:lstStyle/>
        <a:p>
          <a:endParaRPr lang="en-US"/>
        </a:p>
      </dgm:t>
    </dgm:pt>
    <dgm:pt modelId="{B53EA33E-FAFC-47A2-8C80-07AA48A9B934}">
      <dgm:prSet/>
      <dgm:spPr/>
      <dgm:t>
        <a:bodyPr/>
        <a:lstStyle/>
        <a:p>
          <a:r>
            <a:rPr lang="en-US" dirty="0"/>
            <a:t>Acquire cycle n z-stack (if n=0, use cycle 0 image stack instead) </a:t>
          </a:r>
        </a:p>
      </dgm:t>
    </dgm:pt>
    <dgm:pt modelId="{99876B86-52D8-4F0F-B8B6-B3328C1F2BE9}" type="parTrans" cxnId="{A096BADC-8EE2-4435-84C0-7E40863FBA6C}">
      <dgm:prSet/>
      <dgm:spPr/>
      <dgm:t>
        <a:bodyPr/>
        <a:lstStyle/>
        <a:p>
          <a:endParaRPr lang="en-US"/>
        </a:p>
      </dgm:t>
    </dgm:pt>
    <dgm:pt modelId="{A8AC078D-1285-4C41-90C6-058EFF57235E}" type="sibTrans" cxnId="{A096BADC-8EE2-4435-84C0-7E40863FBA6C}">
      <dgm:prSet/>
      <dgm:spPr/>
      <dgm:t>
        <a:bodyPr/>
        <a:lstStyle/>
        <a:p>
          <a:endParaRPr lang="en-US"/>
        </a:p>
      </dgm:t>
    </dgm:pt>
    <dgm:pt modelId="{7814EFAB-1339-4D69-BC00-A195F0A66D86}" type="pres">
      <dgm:prSet presAssocID="{993F591A-5910-41EF-B9C0-DB424C133D0D}" presName="Name0" presStyleCnt="0">
        <dgm:presLayoutVars>
          <dgm:dir/>
          <dgm:resizeHandles val="exact"/>
        </dgm:presLayoutVars>
      </dgm:prSet>
      <dgm:spPr/>
    </dgm:pt>
    <dgm:pt modelId="{E3FAFD57-99D4-4C41-900D-CE213D95CB24}" type="pres">
      <dgm:prSet presAssocID="{9DA63E7B-F84F-4FDB-BB48-C2D9AC182E66}" presName="composite" presStyleCnt="0"/>
      <dgm:spPr/>
    </dgm:pt>
    <dgm:pt modelId="{DD74D223-7CA4-47C5-B1E8-B66E8E807243}" type="pres">
      <dgm:prSet presAssocID="{9DA63E7B-F84F-4FDB-BB48-C2D9AC182E66}" presName="imagSh" presStyleLbl="bgImgPlace1" presStyleIdx="0" presStyleCnt="5" custScaleX="111359" custScaleY="103577"/>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78542DB4-282F-4C80-8E31-9B61D58B60E4}" type="pres">
      <dgm:prSet presAssocID="{9DA63E7B-F84F-4FDB-BB48-C2D9AC182E66}" presName="txNode" presStyleLbl="node1" presStyleIdx="0" presStyleCnt="5" custScaleX="67337" custScaleY="60466" custLinFactNeighborX="-14797" custLinFactNeighborY="31081">
        <dgm:presLayoutVars>
          <dgm:bulletEnabled val="1"/>
        </dgm:presLayoutVars>
      </dgm:prSet>
      <dgm:spPr/>
    </dgm:pt>
    <dgm:pt modelId="{83734B94-C313-4DAF-9160-676E87063606}" type="pres">
      <dgm:prSet presAssocID="{20906F7E-5292-4C25-8A38-A64A2249ECE5}" presName="sibTrans" presStyleLbl="sibTrans2D1" presStyleIdx="0" presStyleCnt="4"/>
      <dgm:spPr/>
    </dgm:pt>
    <dgm:pt modelId="{3EFD1D34-4E3C-479F-B742-013FDC5E669D}" type="pres">
      <dgm:prSet presAssocID="{20906F7E-5292-4C25-8A38-A64A2249ECE5}" presName="connTx" presStyleLbl="sibTrans2D1" presStyleIdx="0" presStyleCnt="4"/>
      <dgm:spPr/>
    </dgm:pt>
    <dgm:pt modelId="{C92F93C7-2268-4B34-BBBF-D88EE36704FC}" type="pres">
      <dgm:prSet presAssocID="{969C4847-28CB-475E-A7AC-A86CBDA75FA6}" presName="composite" presStyleCnt="0"/>
      <dgm:spPr/>
    </dgm:pt>
    <dgm:pt modelId="{01D47EE4-EF58-43A2-A33D-4672E9F24E5B}" type="pres">
      <dgm:prSet presAssocID="{969C4847-28CB-475E-A7AC-A86CBDA75FA6}" presName="imagSh" presStyleLbl="bgImgPlace1" presStyleIdx="1" presStyleCnt="5" custScaleX="117135" custScaleY="103679" custLinFactNeighborX="-1364" custLinFactNeighborY="-1049"/>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CA201662-16F9-4F53-8A73-A7B8EDE4ECAE}" type="pres">
      <dgm:prSet presAssocID="{969C4847-28CB-475E-A7AC-A86CBDA75FA6}" presName="txNode" presStyleLbl="node1" presStyleIdx="1" presStyleCnt="5" custScaleX="70422" custScaleY="57232" custLinFactNeighborX="-16124" custLinFactNeighborY="29279">
        <dgm:presLayoutVars>
          <dgm:bulletEnabled val="1"/>
        </dgm:presLayoutVars>
      </dgm:prSet>
      <dgm:spPr/>
    </dgm:pt>
    <dgm:pt modelId="{BB105255-A9ED-4CD1-BF0B-5F8F0915F0EC}" type="pres">
      <dgm:prSet presAssocID="{CEB97D97-1491-461D-8905-E72D2B910775}" presName="sibTrans" presStyleLbl="sibTrans2D1" presStyleIdx="1" presStyleCnt="4"/>
      <dgm:spPr/>
    </dgm:pt>
    <dgm:pt modelId="{B9CB09F5-1542-4DF7-BE6A-767CA7FA8830}" type="pres">
      <dgm:prSet presAssocID="{CEB97D97-1491-461D-8905-E72D2B910775}" presName="connTx" presStyleLbl="sibTrans2D1" presStyleIdx="1" presStyleCnt="4"/>
      <dgm:spPr/>
    </dgm:pt>
    <dgm:pt modelId="{170CFE82-6BD2-436C-85AA-CBE38B0AE4E8}" type="pres">
      <dgm:prSet presAssocID="{B53EA33E-FAFC-47A2-8C80-07AA48A9B934}" presName="composite" presStyleCnt="0"/>
      <dgm:spPr/>
    </dgm:pt>
    <dgm:pt modelId="{9911F0A7-F359-4A3E-B8A6-DFDB2154F489}" type="pres">
      <dgm:prSet presAssocID="{B53EA33E-FAFC-47A2-8C80-07AA48A9B934}" presName="imagSh" presStyleLbl="bgImgPlace1" presStyleIdx="2" presStyleCnt="5" custScaleX="119115" custScaleY="111122" custLinFactNeighborX="-1062"/>
      <dgm:spPr>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dgm:spPr>
    </dgm:pt>
    <dgm:pt modelId="{552A63ED-AB24-4176-9378-EDB06A9D79EE}" type="pres">
      <dgm:prSet presAssocID="{B53EA33E-FAFC-47A2-8C80-07AA48A9B934}" presName="txNode" presStyleLbl="node1" presStyleIdx="2" presStyleCnt="5" custScaleX="98152" custScaleY="71098" custLinFactNeighborX="-17583" custLinFactNeighborY="36154">
        <dgm:presLayoutVars>
          <dgm:bulletEnabled val="1"/>
        </dgm:presLayoutVars>
      </dgm:prSet>
      <dgm:spPr/>
    </dgm:pt>
    <dgm:pt modelId="{DDB8AFD8-2488-4751-B580-24DC8E7CB8B5}" type="pres">
      <dgm:prSet presAssocID="{A8AC078D-1285-4C41-90C6-058EFF57235E}" presName="sibTrans" presStyleLbl="sibTrans2D1" presStyleIdx="2" presStyleCnt="4"/>
      <dgm:spPr/>
    </dgm:pt>
    <dgm:pt modelId="{D8A5D803-67B7-4C7E-B408-A29B0FD39755}" type="pres">
      <dgm:prSet presAssocID="{A8AC078D-1285-4C41-90C6-058EFF57235E}" presName="connTx" presStyleLbl="sibTrans2D1" presStyleIdx="2" presStyleCnt="4"/>
      <dgm:spPr/>
    </dgm:pt>
    <dgm:pt modelId="{79AD4C41-9F35-4F4B-ACA9-20D3BB36F947}" type="pres">
      <dgm:prSet presAssocID="{E5440A06-5BEA-424E-B024-3B5B6391E3C7}" presName="composite" presStyleCnt="0"/>
      <dgm:spPr/>
    </dgm:pt>
    <dgm:pt modelId="{943F77FB-FC4C-4D7B-B6DE-21F7145FDA83}" type="pres">
      <dgm:prSet presAssocID="{E5440A06-5BEA-424E-B024-3B5B6391E3C7}" presName="imagSh" presStyleLbl="bgImgPlace1" presStyleIdx="3" presStyleCnt="5" custScaleX="125332" custScaleY="116703" custLinFactNeighborX="-318" custLinFactNeighborY="-2852"/>
      <dgm:spPr>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dgm:spPr>
    </dgm:pt>
    <dgm:pt modelId="{3AAEC910-D4EB-4834-859F-2AB19832F27A}" type="pres">
      <dgm:prSet presAssocID="{E5440A06-5BEA-424E-B024-3B5B6391E3C7}" presName="txNode" presStyleLbl="node1" presStyleIdx="3" presStyleCnt="5" custScaleX="96901" custScaleY="61928" custLinFactNeighborX="-1191" custLinFactNeighborY="36859">
        <dgm:presLayoutVars>
          <dgm:bulletEnabled val="1"/>
        </dgm:presLayoutVars>
      </dgm:prSet>
      <dgm:spPr/>
    </dgm:pt>
    <dgm:pt modelId="{540B113D-2DE7-4D15-9F3D-F177C5356B22}" type="pres">
      <dgm:prSet presAssocID="{66312392-AE64-40BF-B2A6-988B888E2A27}" presName="sibTrans" presStyleLbl="sibTrans2D1" presStyleIdx="3" presStyleCnt="4"/>
      <dgm:spPr/>
    </dgm:pt>
    <dgm:pt modelId="{0CDE9CEA-99FF-4DC0-8683-631C10527DD4}" type="pres">
      <dgm:prSet presAssocID="{66312392-AE64-40BF-B2A6-988B888E2A27}" presName="connTx" presStyleLbl="sibTrans2D1" presStyleIdx="3" presStyleCnt="4"/>
      <dgm:spPr/>
    </dgm:pt>
    <dgm:pt modelId="{4AEA4C98-194F-4316-A98C-4369C1DD3FA4}" type="pres">
      <dgm:prSet presAssocID="{F7DAB2D1-5A95-4D1B-93E1-67443318BF02}" presName="composite" presStyleCnt="0"/>
      <dgm:spPr/>
    </dgm:pt>
    <dgm:pt modelId="{B8F5C163-801F-4A4E-87B9-41BA37FF0B1C}" type="pres">
      <dgm:prSet presAssocID="{F7DAB2D1-5A95-4D1B-93E1-67443318BF02}" presName="imagSh" presStyleLbl="bgImgPlace1" presStyleIdx="4" presStyleCnt="5" custScaleX="129574" custScaleY="119305" custLinFactNeighborX="-6136" custLinFactNeighborY="-7725"/>
      <dgm:spPr>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dgm:spPr>
    </dgm:pt>
    <dgm:pt modelId="{29E2513D-948F-440D-A88F-BBED1DAC0D8A}" type="pres">
      <dgm:prSet presAssocID="{F7DAB2D1-5A95-4D1B-93E1-67443318BF02}" presName="txNode" presStyleLbl="node1" presStyleIdx="4" presStyleCnt="5" custScaleX="76063" custScaleY="62618" custLinFactNeighborX="-10509" custLinFactNeighborY="33417">
        <dgm:presLayoutVars>
          <dgm:bulletEnabled val="1"/>
        </dgm:presLayoutVars>
      </dgm:prSet>
      <dgm:spPr/>
    </dgm:pt>
  </dgm:ptLst>
  <dgm:cxnLst>
    <dgm:cxn modelId="{739A9106-C594-4F68-A493-6DF5AE167818}" type="presOf" srcId="{993F591A-5910-41EF-B9C0-DB424C133D0D}" destId="{7814EFAB-1339-4D69-BC00-A195F0A66D86}" srcOrd="0" destOrd="0" presId="urn:microsoft.com/office/officeart/2005/8/layout/hProcess10"/>
    <dgm:cxn modelId="{9CB1C328-0286-4687-8B66-B3216D8F2EC4}" type="presOf" srcId="{66312392-AE64-40BF-B2A6-988B888E2A27}" destId="{540B113D-2DE7-4D15-9F3D-F177C5356B22}" srcOrd="0" destOrd="0" presId="urn:microsoft.com/office/officeart/2005/8/layout/hProcess10"/>
    <dgm:cxn modelId="{727ACC5C-8904-4141-993A-BE52BEF7D3E8}" type="presOf" srcId="{969C4847-28CB-475E-A7AC-A86CBDA75FA6}" destId="{CA201662-16F9-4F53-8A73-A7B8EDE4ECAE}" srcOrd="0" destOrd="0" presId="urn:microsoft.com/office/officeart/2005/8/layout/hProcess10"/>
    <dgm:cxn modelId="{12C76641-AEA4-49E0-BE44-000497AB5D4F}" type="presOf" srcId="{A8AC078D-1285-4C41-90C6-058EFF57235E}" destId="{DDB8AFD8-2488-4751-B580-24DC8E7CB8B5}" srcOrd="0" destOrd="0" presId="urn:microsoft.com/office/officeart/2005/8/layout/hProcess10"/>
    <dgm:cxn modelId="{41E86262-BCFC-41D5-BC3B-6A816E30AB28}" srcId="{993F591A-5910-41EF-B9C0-DB424C133D0D}" destId="{9DA63E7B-F84F-4FDB-BB48-C2D9AC182E66}" srcOrd="0" destOrd="0" parTransId="{F3B97182-AC2E-43B1-9C95-28CC6769DB34}" sibTransId="{20906F7E-5292-4C25-8A38-A64A2249ECE5}"/>
    <dgm:cxn modelId="{9A0A0C4C-A6F7-47FF-A48E-EDF2AA329AE7}" type="presOf" srcId="{20906F7E-5292-4C25-8A38-A64A2249ECE5}" destId="{83734B94-C313-4DAF-9160-676E87063606}" srcOrd="0" destOrd="0" presId="urn:microsoft.com/office/officeart/2005/8/layout/hProcess10"/>
    <dgm:cxn modelId="{60613A53-491D-446D-B1F8-9A814107B925}" type="presOf" srcId="{B53EA33E-FAFC-47A2-8C80-07AA48A9B934}" destId="{552A63ED-AB24-4176-9378-EDB06A9D79EE}" srcOrd="0" destOrd="0" presId="urn:microsoft.com/office/officeart/2005/8/layout/hProcess10"/>
    <dgm:cxn modelId="{0E9C0291-6199-4E13-AE00-F85F5230E381}" type="presOf" srcId="{CEB97D97-1491-461D-8905-E72D2B910775}" destId="{B9CB09F5-1542-4DF7-BE6A-767CA7FA8830}" srcOrd="1" destOrd="0" presId="urn:microsoft.com/office/officeart/2005/8/layout/hProcess10"/>
    <dgm:cxn modelId="{C1C28298-EF43-46C0-BE2F-D879242ECD19}" type="presOf" srcId="{F7DAB2D1-5A95-4D1B-93E1-67443318BF02}" destId="{29E2513D-948F-440D-A88F-BBED1DAC0D8A}" srcOrd="0" destOrd="0" presId="urn:microsoft.com/office/officeart/2005/8/layout/hProcess10"/>
    <dgm:cxn modelId="{9394709C-1C3D-439B-BA17-A8A7DB961F5E}" type="presOf" srcId="{A8AC078D-1285-4C41-90C6-058EFF57235E}" destId="{D8A5D803-67B7-4C7E-B408-A29B0FD39755}" srcOrd="1" destOrd="0" presId="urn:microsoft.com/office/officeart/2005/8/layout/hProcess10"/>
    <dgm:cxn modelId="{FBBAA5A2-F95B-4A4F-82B9-EDCCF9D89E12}" type="presOf" srcId="{66312392-AE64-40BF-B2A6-988B888E2A27}" destId="{0CDE9CEA-99FF-4DC0-8683-631C10527DD4}" srcOrd="1" destOrd="0" presId="urn:microsoft.com/office/officeart/2005/8/layout/hProcess10"/>
    <dgm:cxn modelId="{C0549DA3-43A0-4B16-9D73-96273887974A}" srcId="{993F591A-5910-41EF-B9C0-DB424C133D0D}" destId="{E5440A06-5BEA-424E-B024-3B5B6391E3C7}" srcOrd="3" destOrd="0" parTransId="{D149C87E-06F1-4DFC-BA44-BB29DCDAB957}" sibTransId="{66312392-AE64-40BF-B2A6-988B888E2A27}"/>
    <dgm:cxn modelId="{607E54CF-7C98-4E4E-B1B0-D854AC1FAA86}" type="presOf" srcId="{9DA63E7B-F84F-4FDB-BB48-C2D9AC182E66}" destId="{78542DB4-282F-4C80-8E31-9B61D58B60E4}" srcOrd="0" destOrd="0" presId="urn:microsoft.com/office/officeart/2005/8/layout/hProcess10"/>
    <dgm:cxn modelId="{2AB418D3-3107-42EA-BEBF-559AF4997170}" type="presOf" srcId="{CEB97D97-1491-461D-8905-E72D2B910775}" destId="{BB105255-A9ED-4CD1-BF0B-5F8F0915F0EC}" srcOrd="0" destOrd="0" presId="urn:microsoft.com/office/officeart/2005/8/layout/hProcess10"/>
    <dgm:cxn modelId="{A096BADC-8EE2-4435-84C0-7E40863FBA6C}" srcId="{993F591A-5910-41EF-B9C0-DB424C133D0D}" destId="{B53EA33E-FAFC-47A2-8C80-07AA48A9B934}" srcOrd="2" destOrd="0" parTransId="{99876B86-52D8-4F0F-B8B6-B3328C1F2BE9}" sibTransId="{A8AC078D-1285-4C41-90C6-058EFF57235E}"/>
    <dgm:cxn modelId="{81B657DD-AB10-4EBD-A2AD-B988D8C682B6}" srcId="{993F591A-5910-41EF-B9C0-DB424C133D0D}" destId="{F7DAB2D1-5A95-4D1B-93E1-67443318BF02}" srcOrd="4" destOrd="0" parTransId="{09658930-6725-45C4-B947-196EF68CD6D8}" sibTransId="{0DAB5661-7E70-4093-887E-918608F4A56C}"/>
    <dgm:cxn modelId="{766D71E5-4A98-430A-8B7C-78765707B1C4}" srcId="{993F591A-5910-41EF-B9C0-DB424C133D0D}" destId="{969C4847-28CB-475E-A7AC-A86CBDA75FA6}" srcOrd="1" destOrd="0" parTransId="{1D600B15-3693-441B-BFFF-EC226C9E9B60}" sibTransId="{CEB97D97-1491-461D-8905-E72D2B910775}"/>
    <dgm:cxn modelId="{5F71BCEC-5646-4A52-8175-E1776F2D30A0}" type="presOf" srcId="{E5440A06-5BEA-424E-B024-3B5B6391E3C7}" destId="{3AAEC910-D4EB-4834-859F-2AB19832F27A}" srcOrd="0" destOrd="0" presId="urn:microsoft.com/office/officeart/2005/8/layout/hProcess10"/>
    <dgm:cxn modelId="{20F436F7-53CC-4A43-BF17-FDEEE9F555A9}" type="presOf" srcId="{20906F7E-5292-4C25-8A38-A64A2249ECE5}" destId="{3EFD1D34-4E3C-479F-B742-013FDC5E669D}" srcOrd="1" destOrd="0" presId="urn:microsoft.com/office/officeart/2005/8/layout/hProcess10"/>
    <dgm:cxn modelId="{E11AE150-EF73-4F08-88C3-E565410133CD}" type="presParOf" srcId="{7814EFAB-1339-4D69-BC00-A195F0A66D86}" destId="{E3FAFD57-99D4-4C41-900D-CE213D95CB24}" srcOrd="0" destOrd="0" presId="urn:microsoft.com/office/officeart/2005/8/layout/hProcess10"/>
    <dgm:cxn modelId="{7E0AD446-D873-44B1-94DE-742A5B3968FE}" type="presParOf" srcId="{E3FAFD57-99D4-4C41-900D-CE213D95CB24}" destId="{DD74D223-7CA4-47C5-B1E8-B66E8E807243}" srcOrd="0" destOrd="0" presId="urn:microsoft.com/office/officeart/2005/8/layout/hProcess10"/>
    <dgm:cxn modelId="{951A8441-071C-431A-92E6-A7C0508936CE}" type="presParOf" srcId="{E3FAFD57-99D4-4C41-900D-CE213D95CB24}" destId="{78542DB4-282F-4C80-8E31-9B61D58B60E4}" srcOrd="1" destOrd="0" presId="urn:microsoft.com/office/officeart/2005/8/layout/hProcess10"/>
    <dgm:cxn modelId="{89E059B9-33E5-4D19-9B70-08D1B6CD6744}" type="presParOf" srcId="{7814EFAB-1339-4D69-BC00-A195F0A66D86}" destId="{83734B94-C313-4DAF-9160-676E87063606}" srcOrd="1" destOrd="0" presId="urn:microsoft.com/office/officeart/2005/8/layout/hProcess10"/>
    <dgm:cxn modelId="{C542FC16-01F2-4397-8803-EAA7082920DA}" type="presParOf" srcId="{83734B94-C313-4DAF-9160-676E87063606}" destId="{3EFD1D34-4E3C-479F-B742-013FDC5E669D}" srcOrd="0" destOrd="0" presId="urn:microsoft.com/office/officeart/2005/8/layout/hProcess10"/>
    <dgm:cxn modelId="{DAA8D546-D49C-4D95-8F78-9842E470C743}" type="presParOf" srcId="{7814EFAB-1339-4D69-BC00-A195F0A66D86}" destId="{C92F93C7-2268-4B34-BBBF-D88EE36704FC}" srcOrd="2" destOrd="0" presId="urn:microsoft.com/office/officeart/2005/8/layout/hProcess10"/>
    <dgm:cxn modelId="{A3FCF2EB-5C63-4222-B048-466B537F8DB1}" type="presParOf" srcId="{C92F93C7-2268-4B34-BBBF-D88EE36704FC}" destId="{01D47EE4-EF58-43A2-A33D-4672E9F24E5B}" srcOrd="0" destOrd="0" presId="urn:microsoft.com/office/officeart/2005/8/layout/hProcess10"/>
    <dgm:cxn modelId="{7A096B08-952B-4D04-8570-5893AF3B8E64}" type="presParOf" srcId="{C92F93C7-2268-4B34-BBBF-D88EE36704FC}" destId="{CA201662-16F9-4F53-8A73-A7B8EDE4ECAE}" srcOrd="1" destOrd="0" presId="urn:microsoft.com/office/officeart/2005/8/layout/hProcess10"/>
    <dgm:cxn modelId="{97871EF1-FCC2-4A56-A4F9-039DD4F6B8BE}" type="presParOf" srcId="{7814EFAB-1339-4D69-BC00-A195F0A66D86}" destId="{BB105255-A9ED-4CD1-BF0B-5F8F0915F0EC}" srcOrd="3" destOrd="0" presId="urn:microsoft.com/office/officeart/2005/8/layout/hProcess10"/>
    <dgm:cxn modelId="{AFE3D21A-6A96-4AD6-A1BD-4E07040DA3F6}" type="presParOf" srcId="{BB105255-A9ED-4CD1-BF0B-5F8F0915F0EC}" destId="{B9CB09F5-1542-4DF7-BE6A-767CA7FA8830}" srcOrd="0" destOrd="0" presId="urn:microsoft.com/office/officeart/2005/8/layout/hProcess10"/>
    <dgm:cxn modelId="{14B739ED-7C9F-43AA-ABBD-6C0EB4431A5A}" type="presParOf" srcId="{7814EFAB-1339-4D69-BC00-A195F0A66D86}" destId="{170CFE82-6BD2-436C-85AA-CBE38B0AE4E8}" srcOrd="4" destOrd="0" presId="urn:microsoft.com/office/officeart/2005/8/layout/hProcess10"/>
    <dgm:cxn modelId="{07298D79-1761-46E1-AADB-14F483C816DF}" type="presParOf" srcId="{170CFE82-6BD2-436C-85AA-CBE38B0AE4E8}" destId="{9911F0A7-F359-4A3E-B8A6-DFDB2154F489}" srcOrd="0" destOrd="0" presId="urn:microsoft.com/office/officeart/2005/8/layout/hProcess10"/>
    <dgm:cxn modelId="{1B4DBD4E-1B86-4FD9-8078-951CAF14A677}" type="presParOf" srcId="{170CFE82-6BD2-436C-85AA-CBE38B0AE4E8}" destId="{552A63ED-AB24-4176-9378-EDB06A9D79EE}" srcOrd="1" destOrd="0" presId="urn:microsoft.com/office/officeart/2005/8/layout/hProcess10"/>
    <dgm:cxn modelId="{5592A831-1A19-4105-9AFD-F630EB452360}" type="presParOf" srcId="{7814EFAB-1339-4D69-BC00-A195F0A66D86}" destId="{DDB8AFD8-2488-4751-B580-24DC8E7CB8B5}" srcOrd="5" destOrd="0" presId="urn:microsoft.com/office/officeart/2005/8/layout/hProcess10"/>
    <dgm:cxn modelId="{510FA509-4A04-49A6-94A7-01509DA815BF}" type="presParOf" srcId="{DDB8AFD8-2488-4751-B580-24DC8E7CB8B5}" destId="{D8A5D803-67B7-4C7E-B408-A29B0FD39755}" srcOrd="0" destOrd="0" presId="urn:microsoft.com/office/officeart/2005/8/layout/hProcess10"/>
    <dgm:cxn modelId="{9E89E2AF-8D8E-4BE4-9A34-C2B96777268C}" type="presParOf" srcId="{7814EFAB-1339-4D69-BC00-A195F0A66D86}" destId="{79AD4C41-9F35-4F4B-ACA9-20D3BB36F947}" srcOrd="6" destOrd="0" presId="urn:microsoft.com/office/officeart/2005/8/layout/hProcess10"/>
    <dgm:cxn modelId="{94DB86E8-646D-485D-BD23-068A201D8662}" type="presParOf" srcId="{79AD4C41-9F35-4F4B-ACA9-20D3BB36F947}" destId="{943F77FB-FC4C-4D7B-B6DE-21F7145FDA83}" srcOrd="0" destOrd="0" presId="urn:microsoft.com/office/officeart/2005/8/layout/hProcess10"/>
    <dgm:cxn modelId="{72E5B489-603D-4A00-AA2F-670BABA009EF}" type="presParOf" srcId="{79AD4C41-9F35-4F4B-ACA9-20D3BB36F947}" destId="{3AAEC910-D4EB-4834-859F-2AB19832F27A}" srcOrd="1" destOrd="0" presId="urn:microsoft.com/office/officeart/2005/8/layout/hProcess10"/>
    <dgm:cxn modelId="{5F3FDC91-08D3-44EF-842D-C0617C5101E0}" type="presParOf" srcId="{7814EFAB-1339-4D69-BC00-A195F0A66D86}" destId="{540B113D-2DE7-4D15-9F3D-F177C5356B22}" srcOrd="7" destOrd="0" presId="urn:microsoft.com/office/officeart/2005/8/layout/hProcess10"/>
    <dgm:cxn modelId="{A6CF750A-C297-4510-9CFA-83E92759562F}" type="presParOf" srcId="{540B113D-2DE7-4D15-9F3D-F177C5356B22}" destId="{0CDE9CEA-99FF-4DC0-8683-631C10527DD4}" srcOrd="0" destOrd="0" presId="urn:microsoft.com/office/officeart/2005/8/layout/hProcess10"/>
    <dgm:cxn modelId="{415F68FC-4B34-42AD-9628-F646A9FCB209}" type="presParOf" srcId="{7814EFAB-1339-4D69-BC00-A195F0A66D86}" destId="{4AEA4C98-194F-4316-A98C-4369C1DD3FA4}" srcOrd="8" destOrd="0" presId="urn:microsoft.com/office/officeart/2005/8/layout/hProcess10"/>
    <dgm:cxn modelId="{D7419D4A-BD3F-4D3F-80EB-12D14F159040}" type="presParOf" srcId="{4AEA4C98-194F-4316-A98C-4369C1DD3FA4}" destId="{B8F5C163-801F-4A4E-87B9-41BA37FF0B1C}" srcOrd="0" destOrd="0" presId="urn:microsoft.com/office/officeart/2005/8/layout/hProcess10"/>
    <dgm:cxn modelId="{6BA851EA-B43A-4989-84A2-4F17AB682AFA}" type="presParOf" srcId="{4AEA4C98-194F-4316-A98C-4369C1DD3FA4}" destId="{29E2513D-948F-440D-A88F-BBED1DAC0D8A}"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74D223-7CA4-47C5-B1E8-B66E8E807243}">
      <dsp:nvSpPr>
        <dsp:cNvPr id="0" name=""/>
        <dsp:cNvSpPr/>
      </dsp:nvSpPr>
      <dsp:spPr>
        <a:xfrm>
          <a:off x="2539" y="1591128"/>
          <a:ext cx="1753568" cy="1631025"/>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8542DB4-282F-4C80-8E31-9B61D58B60E4}">
      <dsp:nvSpPr>
        <dsp:cNvPr id="0" name=""/>
        <dsp:cNvSpPr/>
      </dsp:nvSpPr>
      <dsp:spPr>
        <a:xfrm>
          <a:off x="372484" y="3364813"/>
          <a:ext cx="1060354" cy="95215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Cycle 0 image Acquire</a:t>
          </a:r>
        </a:p>
      </dsp:txBody>
      <dsp:txXfrm>
        <a:off x="400372" y="3392701"/>
        <a:ext cx="1004578" cy="896381"/>
      </dsp:txXfrm>
    </dsp:sp>
    <dsp:sp modelId="{83734B94-C313-4DAF-9160-676E87063606}">
      <dsp:nvSpPr>
        <dsp:cNvPr id="0" name=""/>
        <dsp:cNvSpPr/>
      </dsp:nvSpPr>
      <dsp:spPr>
        <a:xfrm rot="21595126">
          <a:off x="1962191" y="2215770"/>
          <a:ext cx="206083" cy="3783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1962191" y="2291490"/>
        <a:ext cx="144258" cy="227026"/>
      </dsp:txXfrm>
    </dsp:sp>
    <dsp:sp modelId="{01D47EE4-EF58-43A2-A33D-4672E9F24E5B}">
      <dsp:nvSpPr>
        <dsp:cNvPr id="0" name=""/>
        <dsp:cNvSpPr/>
      </dsp:nvSpPr>
      <dsp:spPr>
        <a:xfrm>
          <a:off x="2344916" y="1586939"/>
          <a:ext cx="1844523" cy="1632631"/>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A201662-16F9-4F53-8A73-A7B8EDE4ECAE}">
      <dsp:nvSpPr>
        <dsp:cNvPr id="0" name=""/>
        <dsp:cNvSpPr/>
      </dsp:nvSpPr>
      <dsp:spPr>
        <a:xfrm>
          <a:off x="2736631" y="3375033"/>
          <a:ext cx="1108934" cy="90123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Segment via </a:t>
          </a:r>
          <a:r>
            <a:rPr lang="en-US" sz="1100" kern="1200" dirty="0" err="1"/>
            <a:t>StarDist</a:t>
          </a:r>
          <a:r>
            <a:rPr lang="en-US" sz="1100" kern="1200" dirty="0"/>
            <a:t> to generate mask</a:t>
          </a:r>
        </a:p>
      </dsp:txBody>
      <dsp:txXfrm>
        <a:off x="2763027" y="3401429"/>
        <a:ext cx="1056142" cy="848439"/>
      </dsp:txXfrm>
    </dsp:sp>
    <dsp:sp modelId="{BB105255-A9ED-4CD1-BF0B-5F8F0915F0EC}">
      <dsp:nvSpPr>
        <dsp:cNvPr id="0" name=""/>
        <dsp:cNvSpPr/>
      </dsp:nvSpPr>
      <dsp:spPr>
        <a:xfrm rot="21587823">
          <a:off x="4404703" y="2209655"/>
          <a:ext cx="215266" cy="3783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4404703" y="2285445"/>
        <a:ext cx="150686" cy="227026"/>
      </dsp:txXfrm>
    </dsp:sp>
    <dsp:sp modelId="{9911F0A7-F359-4A3E-B8A6-DFDB2154F489}">
      <dsp:nvSpPr>
        <dsp:cNvPr id="0" name=""/>
        <dsp:cNvSpPr/>
      </dsp:nvSpPr>
      <dsp:spPr>
        <a:xfrm>
          <a:off x="4804482" y="1519570"/>
          <a:ext cx="1875702" cy="174983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6000" b="-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2A63ED-AB24-4176-9378-EDB06A9D79EE}">
      <dsp:nvSpPr>
        <dsp:cNvPr id="0" name=""/>
        <dsp:cNvSpPr/>
      </dsp:nvSpPr>
      <dsp:spPr>
        <a:xfrm>
          <a:off x="4965724" y="3348834"/>
          <a:ext cx="1545598" cy="11195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Acquire cycle n z-stack (if n=0, use cycle 0 image stack instead) </a:t>
          </a:r>
        </a:p>
      </dsp:txBody>
      <dsp:txXfrm>
        <a:off x="4998515" y="3381625"/>
        <a:ext cx="1480016" cy="1053997"/>
      </dsp:txXfrm>
    </dsp:sp>
    <dsp:sp modelId="{DDB8AFD8-2488-4751-B580-24DC8E7CB8B5}">
      <dsp:nvSpPr>
        <dsp:cNvPr id="0" name=""/>
        <dsp:cNvSpPr/>
      </dsp:nvSpPr>
      <dsp:spPr>
        <a:xfrm rot="17151">
          <a:off x="6929836" y="2211846"/>
          <a:ext cx="249657" cy="3783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6929836" y="2287335"/>
        <a:ext cx="174760" cy="227026"/>
      </dsp:txXfrm>
    </dsp:sp>
    <dsp:sp modelId="{943F77FB-FC4C-4D7B-B6DE-21F7145FDA83}">
      <dsp:nvSpPr>
        <dsp:cNvPr id="0" name=""/>
        <dsp:cNvSpPr/>
      </dsp:nvSpPr>
      <dsp:spPr>
        <a:xfrm>
          <a:off x="7393481" y="1488788"/>
          <a:ext cx="1973601" cy="1837720"/>
        </a:xfrm>
        <a:prstGeom prst="roundRect">
          <a:avLst>
            <a:gd name="adj" fmla="val 1000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9000" r="-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AEC910-D4EB-4834-859F-2AB19832F27A}">
      <dsp:nvSpPr>
        <dsp:cNvPr id="0" name=""/>
        <dsp:cNvSpPr/>
      </dsp:nvSpPr>
      <dsp:spPr>
        <a:xfrm>
          <a:off x="7859932" y="3490206"/>
          <a:ext cx="1525898" cy="97517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Calculate </a:t>
          </a:r>
          <a:r>
            <a:rPr lang="en-US" sz="1100" kern="1200" dirty="0" err="1"/>
            <a:t>brenner</a:t>
          </a:r>
          <a:r>
            <a:rPr lang="en-US" sz="1100" kern="1200" dirty="0"/>
            <a:t> score on masked nuclei images from z-stack n and find highest value</a:t>
          </a:r>
        </a:p>
      </dsp:txBody>
      <dsp:txXfrm>
        <a:off x="7888494" y="3518768"/>
        <a:ext cx="1468774" cy="918055"/>
      </dsp:txXfrm>
    </dsp:sp>
    <dsp:sp modelId="{540B113D-2DE7-4D15-9F3D-F177C5356B22}">
      <dsp:nvSpPr>
        <dsp:cNvPr id="0" name=""/>
        <dsp:cNvSpPr/>
      </dsp:nvSpPr>
      <dsp:spPr>
        <a:xfrm rot="21507019">
          <a:off x="9559955" y="2183934"/>
          <a:ext cx="192978" cy="3783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00050">
            <a:lnSpc>
              <a:spcPct val="90000"/>
            </a:lnSpc>
            <a:spcBef>
              <a:spcPct val="0"/>
            </a:spcBef>
            <a:spcAft>
              <a:spcPct val="35000"/>
            </a:spcAft>
            <a:buNone/>
          </a:pPr>
          <a:endParaRPr lang="en-US" sz="900" kern="1200"/>
        </a:p>
      </dsp:txBody>
      <dsp:txXfrm>
        <a:off x="9559966" y="2260393"/>
        <a:ext cx="135085" cy="227026"/>
      </dsp:txXfrm>
    </dsp:sp>
    <dsp:sp modelId="{B8F5C163-801F-4A4E-87B9-41BA37FF0B1C}">
      <dsp:nvSpPr>
        <dsp:cNvPr id="0" name=""/>
        <dsp:cNvSpPr/>
      </dsp:nvSpPr>
      <dsp:spPr>
        <a:xfrm>
          <a:off x="9918248" y="1399093"/>
          <a:ext cx="2040399" cy="1878693"/>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0000" r="-2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9E2513D-948F-440D-A88F-BBED1DAC0D8A}">
      <dsp:nvSpPr>
        <dsp:cNvPr id="0" name=""/>
        <dsp:cNvSpPr/>
      </dsp:nvSpPr>
      <dsp:spPr>
        <a:xfrm>
          <a:off x="10527052" y="3438099"/>
          <a:ext cx="1197762" cy="98604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Shift position in focus map to center the highest </a:t>
          </a:r>
          <a:r>
            <a:rPr lang="en-US" sz="1100" kern="1200" dirty="0" err="1"/>
            <a:t>brenner</a:t>
          </a:r>
          <a:r>
            <a:rPr lang="en-US" sz="1100" kern="1200" dirty="0"/>
            <a:t> score slice</a:t>
          </a:r>
        </a:p>
      </dsp:txBody>
      <dsp:txXfrm>
        <a:off x="10555932" y="3466979"/>
        <a:ext cx="1140002" cy="928284"/>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5D820-FE01-EB2F-8072-01E97E6CC5C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704EDFC-0975-F497-EEC5-CCA391670E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EFB0EA7-3816-7D78-1B21-D532E30FF144}"/>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5" name="Footer Placeholder 4">
            <a:extLst>
              <a:ext uri="{FF2B5EF4-FFF2-40B4-BE49-F238E27FC236}">
                <a16:creationId xmlns:a16="http://schemas.microsoft.com/office/drawing/2014/main" id="{C7664A50-1260-C86A-E907-811C68006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6F5541-C073-2C30-A691-63C6B9AD47E9}"/>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25936016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85AF-85B9-D705-2BEE-85D71B2D13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A03E73-306D-85FD-E64B-89A387C37C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EB1DD9-B5AF-372B-5D72-3563627FDE7C}"/>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5" name="Footer Placeholder 4">
            <a:extLst>
              <a:ext uri="{FF2B5EF4-FFF2-40B4-BE49-F238E27FC236}">
                <a16:creationId xmlns:a16="http://schemas.microsoft.com/office/drawing/2014/main" id="{691C74B7-D69D-9503-5A1E-208483C569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B37A6F-91E7-B3E7-2DD2-0F44DCA74C76}"/>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1151656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D14C32-BA44-B15E-E3BE-8419841BB0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0247951-AF26-057F-78CE-3D97DF71C6F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B252E-1597-95A3-00F6-6D844C7FC62C}"/>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5" name="Footer Placeholder 4">
            <a:extLst>
              <a:ext uri="{FF2B5EF4-FFF2-40B4-BE49-F238E27FC236}">
                <a16:creationId xmlns:a16="http://schemas.microsoft.com/office/drawing/2014/main" id="{361ACE48-6C4E-E795-CDA6-EE43646761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8C1EBD-1D61-4B5E-8986-4D31A8A1C1B4}"/>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489553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75EA7-2DD9-6ACA-7EDA-FD153E4D2A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C3D90F-A12F-4A4B-C195-605EA16BA7D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4CE6BE-C3A9-D0F9-894A-32E79EDF5D83}"/>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5" name="Footer Placeholder 4">
            <a:extLst>
              <a:ext uri="{FF2B5EF4-FFF2-40B4-BE49-F238E27FC236}">
                <a16:creationId xmlns:a16="http://schemas.microsoft.com/office/drawing/2014/main" id="{EE22731D-A0A3-599B-494E-69D745D69F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046F70-3AAA-6DC0-98F6-BBDC4D22B324}"/>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1396472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2E11-9AFA-4D7C-5861-82FA3C92894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829F93-34C5-1F24-F448-AB40021FE6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48C96E0-221E-706C-7AB3-4EB5776D552E}"/>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5" name="Footer Placeholder 4">
            <a:extLst>
              <a:ext uri="{FF2B5EF4-FFF2-40B4-BE49-F238E27FC236}">
                <a16:creationId xmlns:a16="http://schemas.microsoft.com/office/drawing/2014/main" id="{F6BF8199-6181-0B9C-FFE1-59D90E43C0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28E443-7C06-B235-620B-878CD3C11A76}"/>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618670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16372-94EA-9A73-38E6-B2748746AB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88B06D-C03D-B38C-AE42-8E9957F8772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0640F38-2E8C-3611-209D-5173C4939E0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7CF772-CFF0-D13E-C4DD-B88595B46CE7}"/>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6" name="Footer Placeholder 5">
            <a:extLst>
              <a:ext uri="{FF2B5EF4-FFF2-40B4-BE49-F238E27FC236}">
                <a16:creationId xmlns:a16="http://schemas.microsoft.com/office/drawing/2014/main" id="{F3487320-BC1F-591C-5623-4B96DC5C5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227C6D-4AE6-F8AC-A513-77C7FCCCC8FA}"/>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3292848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E141DB-9189-C4AD-2E77-2A3DD4E67E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C060E2-C871-9538-6791-8C9DE95B7F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BEBCEA4-8A96-09B6-E729-9E5B1F56253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5E88C5-9E89-1AFE-24BB-EE7675F7AE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600E67-27AA-1B03-D64F-BBC6387DC6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97F23C-6A2E-5D29-D4F0-825A993541C8}"/>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8" name="Footer Placeholder 7">
            <a:extLst>
              <a:ext uri="{FF2B5EF4-FFF2-40B4-BE49-F238E27FC236}">
                <a16:creationId xmlns:a16="http://schemas.microsoft.com/office/drawing/2014/main" id="{895969AD-5C69-A12B-07C2-F8E66923FBE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14BC0EB-0F8B-DE62-21EE-433A40ACA7FD}"/>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32870667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1A187-7015-80CE-A441-BFEF0F6BF06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0E94B2-6EDB-DCCB-DE87-E2D4887E29D3}"/>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4" name="Footer Placeholder 3">
            <a:extLst>
              <a:ext uri="{FF2B5EF4-FFF2-40B4-BE49-F238E27FC236}">
                <a16:creationId xmlns:a16="http://schemas.microsoft.com/office/drawing/2014/main" id="{D7EAD125-0579-EDFB-D3F3-FF256F2958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E7BB9D-B85C-1DEB-B9D2-FA8A0C47A83D}"/>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26697599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B9F17D5-24AF-37EC-C6FA-5C9ABC74C6A5}"/>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3" name="Footer Placeholder 2">
            <a:extLst>
              <a:ext uri="{FF2B5EF4-FFF2-40B4-BE49-F238E27FC236}">
                <a16:creationId xmlns:a16="http://schemas.microsoft.com/office/drawing/2014/main" id="{691CEA39-75E0-A37D-ACD2-684010A2B8A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C6BC5E5-51CB-9E77-50AB-A408D391BAFF}"/>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211243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FDA43-BB43-7042-0CCF-66B3177B1A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2424CC2-B3A2-3D75-1CEF-B7FEF5ECC0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1E54EF-5AD0-D451-4054-E77985B48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B891D2-3BD4-FE5D-CC0A-47220384275B}"/>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6" name="Footer Placeholder 5">
            <a:extLst>
              <a:ext uri="{FF2B5EF4-FFF2-40B4-BE49-F238E27FC236}">
                <a16:creationId xmlns:a16="http://schemas.microsoft.com/office/drawing/2014/main" id="{E970F790-B8EB-B3ED-F044-F600442BD5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2CC8CA-54AB-78C6-7E96-CB1E74D8F163}"/>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1801100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0BB2F-5D0C-508E-A88B-C21CACAA23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F31C5CD-1D85-16CD-4E9D-794BA4CD00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5331913-5316-5F9B-08E7-E2763FDFE1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5DA966-DF22-9134-8987-6C3433274546}"/>
              </a:ext>
            </a:extLst>
          </p:cNvPr>
          <p:cNvSpPr>
            <a:spLocks noGrp="1"/>
          </p:cNvSpPr>
          <p:nvPr>
            <p:ph type="dt" sz="half" idx="10"/>
          </p:nvPr>
        </p:nvSpPr>
        <p:spPr/>
        <p:txBody>
          <a:bodyPr/>
          <a:lstStyle/>
          <a:p>
            <a:fld id="{0F907D62-0865-4590-9816-7A7F992C2A2A}" type="datetimeFigureOut">
              <a:rPr lang="en-US" smtClean="0"/>
              <a:t>1/24/2024</a:t>
            </a:fld>
            <a:endParaRPr lang="en-US"/>
          </a:p>
        </p:txBody>
      </p:sp>
      <p:sp>
        <p:nvSpPr>
          <p:cNvPr id="6" name="Footer Placeholder 5">
            <a:extLst>
              <a:ext uri="{FF2B5EF4-FFF2-40B4-BE49-F238E27FC236}">
                <a16:creationId xmlns:a16="http://schemas.microsoft.com/office/drawing/2014/main" id="{A85D2A5E-26DE-5A90-0C57-B72D6D0AA1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E72D358-94B6-D11F-4993-3A806533462C}"/>
              </a:ext>
            </a:extLst>
          </p:cNvPr>
          <p:cNvSpPr>
            <a:spLocks noGrp="1"/>
          </p:cNvSpPr>
          <p:nvPr>
            <p:ph type="sldNum" sz="quarter" idx="12"/>
          </p:nvPr>
        </p:nvSpPr>
        <p:spPr/>
        <p:txBody>
          <a:bodyPr/>
          <a:lstStyle/>
          <a:p>
            <a:fld id="{F3FA9FCB-432A-44F8-A302-85D025FD226B}" type="slidenum">
              <a:rPr lang="en-US" smtClean="0"/>
              <a:t>‹#›</a:t>
            </a:fld>
            <a:endParaRPr lang="en-US"/>
          </a:p>
        </p:txBody>
      </p:sp>
    </p:spTree>
    <p:extLst>
      <p:ext uri="{BB962C8B-B14F-4D97-AF65-F5344CB8AC3E}">
        <p14:creationId xmlns:p14="http://schemas.microsoft.com/office/powerpoint/2010/main" val="2138258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26AD49-B11D-0EDB-9AA3-DDC71FF3E3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0A5978-A3BD-3124-A028-859A64A75A7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F2AE0B-4DC3-A09C-DC02-0421BC02AE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907D62-0865-4590-9816-7A7F992C2A2A}" type="datetimeFigureOut">
              <a:rPr lang="en-US" smtClean="0"/>
              <a:t>1/24/2024</a:t>
            </a:fld>
            <a:endParaRPr lang="en-US"/>
          </a:p>
        </p:txBody>
      </p:sp>
      <p:sp>
        <p:nvSpPr>
          <p:cNvPr id="5" name="Footer Placeholder 4">
            <a:extLst>
              <a:ext uri="{FF2B5EF4-FFF2-40B4-BE49-F238E27FC236}">
                <a16:creationId xmlns:a16="http://schemas.microsoft.com/office/drawing/2014/main" id="{1096E746-9F39-FBE6-F1D2-09DC0300E9E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5A5B9D0-E98B-0B55-BBFB-8A590BD60E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FA9FCB-432A-44F8-A302-85D025FD226B}" type="slidenum">
              <a:rPr lang="en-US" smtClean="0"/>
              <a:t>‹#›</a:t>
            </a:fld>
            <a:endParaRPr lang="en-US"/>
          </a:p>
        </p:txBody>
      </p:sp>
    </p:spTree>
    <p:extLst>
      <p:ext uri="{BB962C8B-B14F-4D97-AF65-F5344CB8AC3E}">
        <p14:creationId xmlns:p14="http://schemas.microsoft.com/office/powerpoint/2010/main" val="38452364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chart" Target="../charts/chart2.xml"/><Relationship Id="rId4" Type="http://schemas.openxmlformats.org/officeDocument/2006/relationships/chart" Target="../charts/char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DC638-A232-E47C-0726-E7967BFD6305}"/>
              </a:ext>
            </a:extLst>
          </p:cNvPr>
          <p:cNvSpPr>
            <a:spLocks noGrp="1"/>
          </p:cNvSpPr>
          <p:nvPr>
            <p:ph type="title"/>
          </p:nvPr>
        </p:nvSpPr>
        <p:spPr/>
        <p:txBody>
          <a:bodyPr/>
          <a:lstStyle/>
          <a:p>
            <a:r>
              <a:rPr lang="en-US" dirty="0"/>
              <a:t>Hardware</a:t>
            </a:r>
          </a:p>
        </p:txBody>
      </p:sp>
      <p:sp>
        <p:nvSpPr>
          <p:cNvPr id="3" name="Content Placeholder 2">
            <a:extLst>
              <a:ext uri="{FF2B5EF4-FFF2-40B4-BE49-F238E27FC236}">
                <a16:creationId xmlns:a16="http://schemas.microsoft.com/office/drawing/2014/main" id="{31D04E6B-8DB1-65C9-43AF-E2A316823DA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3150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4210A-8F08-0AB6-E98F-264D55265A65}"/>
              </a:ext>
            </a:extLst>
          </p:cNvPr>
          <p:cNvSpPr>
            <a:spLocks noGrp="1"/>
          </p:cNvSpPr>
          <p:nvPr>
            <p:ph type="title"/>
          </p:nvPr>
        </p:nvSpPr>
        <p:spPr>
          <a:xfrm>
            <a:off x="99292" y="11643"/>
            <a:ext cx="10515600" cy="601033"/>
          </a:xfrm>
        </p:spPr>
        <p:txBody>
          <a:bodyPr>
            <a:normAutofit fontScale="90000"/>
          </a:bodyPr>
          <a:lstStyle/>
          <a:p>
            <a:r>
              <a:rPr lang="en-US" dirty="0"/>
              <a:t>Workflow</a:t>
            </a:r>
          </a:p>
        </p:txBody>
      </p:sp>
      <p:graphicFrame>
        <p:nvGraphicFramePr>
          <p:cNvPr id="4" name="Diagram 3">
            <a:extLst>
              <a:ext uri="{FF2B5EF4-FFF2-40B4-BE49-F238E27FC236}">
                <a16:creationId xmlns:a16="http://schemas.microsoft.com/office/drawing/2014/main" id="{CF085CB7-2017-0DA3-30B1-8A1FACB82A3C}"/>
              </a:ext>
            </a:extLst>
          </p:cNvPr>
          <p:cNvGraphicFramePr/>
          <p:nvPr/>
        </p:nvGraphicFramePr>
        <p:xfrm>
          <a:off x="0" y="1289869"/>
          <a:ext cx="1205781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13" name="Straight Connector 12">
            <a:extLst>
              <a:ext uri="{FF2B5EF4-FFF2-40B4-BE49-F238E27FC236}">
                <a16:creationId xmlns:a16="http://schemas.microsoft.com/office/drawing/2014/main" id="{033D05C5-47B3-76EC-4527-392FA083F66B}"/>
              </a:ext>
            </a:extLst>
          </p:cNvPr>
          <p:cNvCxnSpPr/>
          <p:nvPr/>
        </p:nvCxnSpPr>
        <p:spPr>
          <a:xfrm flipV="1">
            <a:off x="8121115" y="2854036"/>
            <a:ext cx="0" cy="161314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8FA314F-1E8C-B622-800C-4DFC2D423527}"/>
              </a:ext>
            </a:extLst>
          </p:cNvPr>
          <p:cNvCxnSpPr/>
          <p:nvPr/>
        </p:nvCxnSpPr>
        <p:spPr>
          <a:xfrm flipV="1">
            <a:off x="11136787" y="2777836"/>
            <a:ext cx="0" cy="161314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
        <p:nvSpPr>
          <p:cNvPr id="15" name="Arrow: U-Turn 14">
            <a:extLst>
              <a:ext uri="{FF2B5EF4-FFF2-40B4-BE49-F238E27FC236}">
                <a16:creationId xmlns:a16="http://schemas.microsoft.com/office/drawing/2014/main" id="{7BF04530-87E0-AB77-470C-720FD9BA64E4}"/>
              </a:ext>
            </a:extLst>
          </p:cNvPr>
          <p:cNvSpPr/>
          <p:nvPr/>
        </p:nvSpPr>
        <p:spPr>
          <a:xfrm flipH="1">
            <a:off x="5451766" y="1289869"/>
            <a:ext cx="5807405" cy="1424710"/>
          </a:xfrm>
          <a:prstGeom prst="uturnArrow">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TextBox 15">
            <a:extLst>
              <a:ext uri="{FF2B5EF4-FFF2-40B4-BE49-F238E27FC236}">
                <a16:creationId xmlns:a16="http://schemas.microsoft.com/office/drawing/2014/main" id="{B6D740AB-4340-298A-A04D-7C2BFBC4D42A}"/>
              </a:ext>
            </a:extLst>
          </p:cNvPr>
          <p:cNvSpPr txBox="1"/>
          <p:nvPr/>
        </p:nvSpPr>
        <p:spPr>
          <a:xfrm>
            <a:off x="5869548" y="1289869"/>
            <a:ext cx="5187767" cy="338554"/>
          </a:xfrm>
          <a:prstGeom prst="rect">
            <a:avLst/>
          </a:prstGeom>
          <a:noFill/>
        </p:spPr>
        <p:txBody>
          <a:bodyPr wrap="none" rtlCol="0">
            <a:spAutoFit/>
          </a:bodyPr>
          <a:lstStyle/>
          <a:p>
            <a:r>
              <a:rPr lang="en-US" sz="1600" dirty="0">
                <a:solidFill>
                  <a:schemeClr val="bg1"/>
                </a:solidFill>
              </a:rPr>
              <a:t>Apply shifted focus map to acquire new z-stack for cycle n+1</a:t>
            </a:r>
          </a:p>
        </p:txBody>
      </p:sp>
      <p:sp>
        <p:nvSpPr>
          <p:cNvPr id="17" name="Arrow: Right 16">
            <a:extLst>
              <a:ext uri="{FF2B5EF4-FFF2-40B4-BE49-F238E27FC236}">
                <a16:creationId xmlns:a16="http://schemas.microsoft.com/office/drawing/2014/main" id="{DE6D8580-3CAA-4B17-EB72-582C8278E830}"/>
              </a:ext>
            </a:extLst>
          </p:cNvPr>
          <p:cNvSpPr/>
          <p:nvPr/>
        </p:nvSpPr>
        <p:spPr>
          <a:xfrm>
            <a:off x="370936" y="2002224"/>
            <a:ext cx="3942272" cy="712355"/>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Initial mask generation</a:t>
            </a:r>
          </a:p>
        </p:txBody>
      </p:sp>
    </p:spTree>
    <p:extLst>
      <p:ext uri="{BB962C8B-B14F-4D97-AF65-F5344CB8AC3E}">
        <p14:creationId xmlns:p14="http://schemas.microsoft.com/office/powerpoint/2010/main" val="1846521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2B1EB-003C-A783-DDB3-6550FC8EDCC7}"/>
              </a:ext>
            </a:extLst>
          </p:cNvPr>
          <p:cNvSpPr>
            <a:spLocks noGrp="1"/>
          </p:cNvSpPr>
          <p:nvPr>
            <p:ph type="title"/>
          </p:nvPr>
        </p:nvSpPr>
        <p:spPr>
          <a:xfrm>
            <a:off x="87702" y="0"/>
            <a:ext cx="10515600" cy="628771"/>
          </a:xfrm>
        </p:spPr>
        <p:txBody>
          <a:bodyPr>
            <a:normAutofit fontScale="90000"/>
          </a:bodyPr>
          <a:lstStyle/>
          <a:p>
            <a:r>
              <a:rPr lang="en-US" dirty="0"/>
              <a:t>Images to Mask</a:t>
            </a:r>
          </a:p>
        </p:txBody>
      </p:sp>
      <p:pic>
        <p:nvPicPr>
          <p:cNvPr id="5" name="Picture 4" descr="A close-up of a black and white image&#10;&#10;Description automatically generated">
            <a:extLst>
              <a:ext uri="{FF2B5EF4-FFF2-40B4-BE49-F238E27FC236}">
                <a16:creationId xmlns:a16="http://schemas.microsoft.com/office/drawing/2014/main" id="{4E5F5F24-5A6B-80BE-61FE-A0BF078109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385" y="846723"/>
            <a:ext cx="2812211" cy="2823753"/>
          </a:xfrm>
          <a:prstGeom prst="rect">
            <a:avLst/>
          </a:prstGeom>
        </p:spPr>
      </p:pic>
      <p:pic>
        <p:nvPicPr>
          <p:cNvPr id="7" name="Picture 6" descr="A black and white image of a map&#10;&#10;Description automatically generated">
            <a:extLst>
              <a:ext uri="{FF2B5EF4-FFF2-40B4-BE49-F238E27FC236}">
                <a16:creationId xmlns:a16="http://schemas.microsoft.com/office/drawing/2014/main" id="{C9186F47-1988-D5E6-B49E-179CE0CD0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384" y="3888428"/>
            <a:ext cx="2812211" cy="2812211"/>
          </a:xfrm>
          <a:prstGeom prst="rect">
            <a:avLst/>
          </a:prstGeom>
        </p:spPr>
      </p:pic>
      <p:pic>
        <p:nvPicPr>
          <p:cNvPr id="9" name="Picture 8">
            <a:extLst>
              <a:ext uri="{FF2B5EF4-FFF2-40B4-BE49-F238E27FC236}">
                <a16:creationId xmlns:a16="http://schemas.microsoft.com/office/drawing/2014/main" id="{76DE24B6-5E35-C6D6-AC03-5A159B32C29B}"/>
              </a:ext>
            </a:extLst>
          </p:cNvPr>
          <p:cNvPicPr>
            <a:picLocks noChangeAspect="1"/>
          </p:cNvPicPr>
          <p:nvPr/>
        </p:nvPicPr>
        <p:blipFill>
          <a:blip r:embed="rId4"/>
          <a:stretch>
            <a:fillRect/>
          </a:stretch>
        </p:blipFill>
        <p:spPr>
          <a:xfrm>
            <a:off x="6395305" y="846723"/>
            <a:ext cx="2812211" cy="2808390"/>
          </a:xfrm>
          <a:prstGeom prst="rect">
            <a:avLst/>
          </a:prstGeom>
        </p:spPr>
      </p:pic>
      <p:pic>
        <p:nvPicPr>
          <p:cNvPr id="11" name="Picture 10">
            <a:extLst>
              <a:ext uri="{FF2B5EF4-FFF2-40B4-BE49-F238E27FC236}">
                <a16:creationId xmlns:a16="http://schemas.microsoft.com/office/drawing/2014/main" id="{56FE8574-1019-491B-458C-ABFC75B96CCB}"/>
              </a:ext>
            </a:extLst>
          </p:cNvPr>
          <p:cNvPicPr>
            <a:picLocks noChangeAspect="1"/>
          </p:cNvPicPr>
          <p:nvPr/>
        </p:nvPicPr>
        <p:blipFill>
          <a:blip r:embed="rId5"/>
          <a:stretch>
            <a:fillRect/>
          </a:stretch>
        </p:blipFill>
        <p:spPr>
          <a:xfrm>
            <a:off x="9308189" y="858265"/>
            <a:ext cx="2816037" cy="2812211"/>
          </a:xfrm>
          <a:prstGeom prst="rect">
            <a:avLst/>
          </a:prstGeom>
        </p:spPr>
      </p:pic>
      <p:pic>
        <p:nvPicPr>
          <p:cNvPr id="13" name="Picture 12">
            <a:extLst>
              <a:ext uri="{FF2B5EF4-FFF2-40B4-BE49-F238E27FC236}">
                <a16:creationId xmlns:a16="http://schemas.microsoft.com/office/drawing/2014/main" id="{EDC36385-9C37-8F97-44F8-BC42B24351F1}"/>
              </a:ext>
            </a:extLst>
          </p:cNvPr>
          <p:cNvPicPr>
            <a:picLocks noChangeAspect="1"/>
          </p:cNvPicPr>
          <p:nvPr/>
        </p:nvPicPr>
        <p:blipFill>
          <a:blip r:embed="rId6"/>
          <a:stretch>
            <a:fillRect/>
          </a:stretch>
        </p:blipFill>
        <p:spPr>
          <a:xfrm>
            <a:off x="3418231" y="846723"/>
            <a:ext cx="2816023" cy="2812212"/>
          </a:xfrm>
          <a:prstGeom prst="rect">
            <a:avLst/>
          </a:prstGeom>
        </p:spPr>
      </p:pic>
      <p:pic>
        <p:nvPicPr>
          <p:cNvPr id="17" name="Picture 16">
            <a:extLst>
              <a:ext uri="{FF2B5EF4-FFF2-40B4-BE49-F238E27FC236}">
                <a16:creationId xmlns:a16="http://schemas.microsoft.com/office/drawing/2014/main" id="{490651D3-CA2B-8ED2-1494-2A5E856D1DD0}"/>
              </a:ext>
            </a:extLst>
          </p:cNvPr>
          <p:cNvPicPr>
            <a:picLocks noChangeAspect="1"/>
          </p:cNvPicPr>
          <p:nvPr/>
        </p:nvPicPr>
        <p:blipFill>
          <a:blip r:embed="rId7"/>
          <a:stretch>
            <a:fillRect/>
          </a:stretch>
        </p:blipFill>
        <p:spPr>
          <a:xfrm>
            <a:off x="3410609" y="3873065"/>
            <a:ext cx="2819833" cy="2812211"/>
          </a:xfrm>
          <a:prstGeom prst="rect">
            <a:avLst/>
          </a:prstGeom>
        </p:spPr>
      </p:pic>
      <p:pic>
        <p:nvPicPr>
          <p:cNvPr id="19" name="Picture 18">
            <a:extLst>
              <a:ext uri="{FF2B5EF4-FFF2-40B4-BE49-F238E27FC236}">
                <a16:creationId xmlns:a16="http://schemas.microsoft.com/office/drawing/2014/main" id="{B9A4B661-6A0C-6D97-FF29-A4FFED4C4301}"/>
              </a:ext>
            </a:extLst>
          </p:cNvPr>
          <p:cNvPicPr>
            <a:picLocks noChangeAspect="1"/>
          </p:cNvPicPr>
          <p:nvPr/>
        </p:nvPicPr>
        <p:blipFill>
          <a:blip r:embed="rId8"/>
          <a:stretch>
            <a:fillRect/>
          </a:stretch>
        </p:blipFill>
        <p:spPr>
          <a:xfrm>
            <a:off x="6379942" y="3869841"/>
            <a:ext cx="2827574" cy="2827574"/>
          </a:xfrm>
          <a:prstGeom prst="rect">
            <a:avLst/>
          </a:prstGeom>
        </p:spPr>
      </p:pic>
      <p:pic>
        <p:nvPicPr>
          <p:cNvPr id="21" name="Picture 20">
            <a:extLst>
              <a:ext uri="{FF2B5EF4-FFF2-40B4-BE49-F238E27FC236}">
                <a16:creationId xmlns:a16="http://schemas.microsoft.com/office/drawing/2014/main" id="{EDD606A8-4FC5-174D-2924-6ACB64EF0DDB}"/>
              </a:ext>
            </a:extLst>
          </p:cNvPr>
          <p:cNvPicPr>
            <a:picLocks noChangeAspect="1"/>
          </p:cNvPicPr>
          <p:nvPr/>
        </p:nvPicPr>
        <p:blipFill>
          <a:blip r:embed="rId9"/>
          <a:stretch>
            <a:fillRect/>
          </a:stretch>
        </p:blipFill>
        <p:spPr>
          <a:xfrm>
            <a:off x="9289498" y="3850850"/>
            <a:ext cx="2842117" cy="2834426"/>
          </a:xfrm>
          <a:prstGeom prst="rect">
            <a:avLst/>
          </a:prstGeom>
        </p:spPr>
      </p:pic>
      <p:sp>
        <p:nvSpPr>
          <p:cNvPr id="22" name="TextBox 21">
            <a:extLst>
              <a:ext uri="{FF2B5EF4-FFF2-40B4-BE49-F238E27FC236}">
                <a16:creationId xmlns:a16="http://schemas.microsoft.com/office/drawing/2014/main" id="{9E47C47D-7053-7948-9971-CD531A016975}"/>
              </a:ext>
            </a:extLst>
          </p:cNvPr>
          <p:cNvSpPr txBox="1"/>
          <p:nvPr/>
        </p:nvSpPr>
        <p:spPr>
          <a:xfrm rot="16200000">
            <a:off x="-172356" y="1944777"/>
            <a:ext cx="849592" cy="369332"/>
          </a:xfrm>
          <a:prstGeom prst="rect">
            <a:avLst/>
          </a:prstGeom>
          <a:noFill/>
        </p:spPr>
        <p:txBody>
          <a:bodyPr wrap="none" rtlCol="0">
            <a:spAutoFit/>
          </a:bodyPr>
          <a:lstStyle/>
          <a:p>
            <a:r>
              <a:rPr lang="en-US" dirty="0"/>
              <a:t>Images</a:t>
            </a:r>
          </a:p>
        </p:txBody>
      </p:sp>
      <p:sp>
        <p:nvSpPr>
          <p:cNvPr id="23" name="TextBox 22">
            <a:extLst>
              <a:ext uri="{FF2B5EF4-FFF2-40B4-BE49-F238E27FC236}">
                <a16:creationId xmlns:a16="http://schemas.microsoft.com/office/drawing/2014/main" id="{497693BB-2A9E-80BD-3E66-E5AA025A9479}"/>
              </a:ext>
            </a:extLst>
          </p:cNvPr>
          <p:cNvSpPr txBox="1"/>
          <p:nvPr/>
        </p:nvSpPr>
        <p:spPr>
          <a:xfrm rot="16200000">
            <a:off x="-126728" y="5109867"/>
            <a:ext cx="774058" cy="369332"/>
          </a:xfrm>
          <a:prstGeom prst="rect">
            <a:avLst/>
          </a:prstGeom>
          <a:noFill/>
        </p:spPr>
        <p:txBody>
          <a:bodyPr wrap="none" rtlCol="0">
            <a:spAutoFit/>
          </a:bodyPr>
          <a:lstStyle/>
          <a:p>
            <a:r>
              <a:rPr lang="en-US" dirty="0"/>
              <a:t>Masks</a:t>
            </a:r>
          </a:p>
        </p:txBody>
      </p:sp>
      <p:cxnSp>
        <p:nvCxnSpPr>
          <p:cNvPr id="25" name="Straight Connector 24">
            <a:extLst>
              <a:ext uri="{FF2B5EF4-FFF2-40B4-BE49-F238E27FC236}">
                <a16:creationId xmlns:a16="http://schemas.microsoft.com/office/drawing/2014/main" id="{ADB8D75A-C8F5-171E-2FA6-A58F3A996DE1}"/>
              </a:ext>
            </a:extLst>
          </p:cNvPr>
          <p:cNvCxnSpPr>
            <a:cxnSpLocks/>
          </p:cNvCxnSpPr>
          <p:nvPr/>
        </p:nvCxnSpPr>
        <p:spPr>
          <a:xfrm flipV="1">
            <a:off x="0" y="3761117"/>
            <a:ext cx="12192000" cy="30150"/>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5576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5E9BC-A3FB-1B45-BA30-5B762BBE515D}"/>
              </a:ext>
            </a:extLst>
          </p:cNvPr>
          <p:cNvSpPr>
            <a:spLocks noGrp="1"/>
          </p:cNvSpPr>
          <p:nvPr>
            <p:ph type="title"/>
          </p:nvPr>
        </p:nvSpPr>
        <p:spPr>
          <a:xfrm>
            <a:off x="424132" y="166719"/>
            <a:ext cx="10515600" cy="704550"/>
          </a:xfrm>
        </p:spPr>
        <p:txBody>
          <a:bodyPr/>
          <a:lstStyle/>
          <a:p>
            <a:r>
              <a:rPr lang="en-US" dirty="0"/>
              <a:t>With/Without </a:t>
            </a:r>
            <a:r>
              <a:rPr lang="en-US" dirty="0" err="1"/>
              <a:t>Stardist</a:t>
            </a:r>
            <a:endParaRPr lang="en-US" dirty="0"/>
          </a:p>
        </p:txBody>
      </p:sp>
      <p:pic>
        <p:nvPicPr>
          <p:cNvPr id="12" name="Picture 11">
            <a:extLst>
              <a:ext uri="{FF2B5EF4-FFF2-40B4-BE49-F238E27FC236}">
                <a16:creationId xmlns:a16="http://schemas.microsoft.com/office/drawing/2014/main" id="{B90A097F-2214-4935-289A-D70CB4BD0332}"/>
              </a:ext>
            </a:extLst>
          </p:cNvPr>
          <p:cNvPicPr>
            <a:picLocks noChangeAspect="1"/>
          </p:cNvPicPr>
          <p:nvPr/>
        </p:nvPicPr>
        <p:blipFill>
          <a:blip r:embed="rId2"/>
          <a:stretch>
            <a:fillRect/>
          </a:stretch>
        </p:blipFill>
        <p:spPr>
          <a:xfrm>
            <a:off x="6661523" y="127624"/>
            <a:ext cx="4399145" cy="3372929"/>
          </a:xfrm>
          <a:prstGeom prst="rect">
            <a:avLst/>
          </a:prstGeom>
        </p:spPr>
      </p:pic>
      <p:pic>
        <p:nvPicPr>
          <p:cNvPr id="14" name="Picture 13">
            <a:extLst>
              <a:ext uri="{FF2B5EF4-FFF2-40B4-BE49-F238E27FC236}">
                <a16:creationId xmlns:a16="http://schemas.microsoft.com/office/drawing/2014/main" id="{2C260328-E196-D40D-64D5-CDBE7DCA3365}"/>
              </a:ext>
            </a:extLst>
          </p:cNvPr>
          <p:cNvPicPr>
            <a:picLocks noChangeAspect="1"/>
          </p:cNvPicPr>
          <p:nvPr/>
        </p:nvPicPr>
        <p:blipFill>
          <a:blip r:embed="rId3"/>
          <a:stretch>
            <a:fillRect/>
          </a:stretch>
        </p:blipFill>
        <p:spPr>
          <a:xfrm>
            <a:off x="6780362" y="3626514"/>
            <a:ext cx="4340692" cy="3231486"/>
          </a:xfrm>
          <a:prstGeom prst="rect">
            <a:avLst/>
          </a:prstGeom>
        </p:spPr>
      </p:pic>
      <p:pic>
        <p:nvPicPr>
          <p:cNvPr id="16" name="Picture 15">
            <a:extLst>
              <a:ext uri="{FF2B5EF4-FFF2-40B4-BE49-F238E27FC236}">
                <a16:creationId xmlns:a16="http://schemas.microsoft.com/office/drawing/2014/main" id="{CC15FDE0-B9C9-F588-2CB0-81DD60EEA9D9}"/>
              </a:ext>
            </a:extLst>
          </p:cNvPr>
          <p:cNvPicPr>
            <a:picLocks noChangeAspect="1"/>
          </p:cNvPicPr>
          <p:nvPr/>
        </p:nvPicPr>
        <p:blipFill>
          <a:blip r:embed="rId4"/>
          <a:stretch>
            <a:fillRect/>
          </a:stretch>
        </p:blipFill>
        <p:spPr>
          <a:xfrm>
            <a:off x="1070945" y="3803613"/>
            <a:ext cx="3951783" cy="3054387"/>
          </a:xfrm>
          <a:prstGeom prst="rect">
            <a:avLst/>
          </a:prstGeom>
        </p:spPr>
      </p:pic>
      <p:pic>
        <p:nvPicPr>
          <p:cNvPr id="18" name="Picture 17">
            <a:extLst>
              <a:ext uri="{FF2B5EF4-FFF2-40B4-BE49-F238E27FC236}">
                <a16:creationId xmlns:a16="http://schemas.microsoft.com/office/drawing/2014/main" id="{68749C7A-A08B-C953-1F47-9A28847014A1}"/>
              </a:ext>
            </a:extLst>
          </p:cNvPr>
          <p:cNvPicPr>
            <a:picLocks noChangeAspect="1"/>
          </p:cNvPicPr>
          <p:nvPr/>
        </p:nvPicPr>
        <p:blipFill>
          <a:blip r:embed="rId5"/>
          <a:stretch>
            <a:fillRect/>
          </a:stretch>
        </p:blipFill>
        <p:spPr>
          <a:xfrm>
            <a:off x="1070945" y="871269"/>
            <a:ext cx="3891397" cy="2885814"/>
          </a:xfrm>
          <a:prstGeom prst="rect">
            <a:avLst/>
          </a:prstGeom>
        </p:spPr>
      </p:pic>
      <p:sp>
        <p:nvSpPr>
          <p:cNvPr id="19" name="TextBox 18">
            <a:extLst>
              <a:ext uri="{FF2B5EF4-FFF2-40B4-BE49-F238E27FC236}">
                <a16:creationId xmlns:a16="http://schemas.microsoft.com/office/drawing/2014/main" id="{4BCC22C7-542F-EE65-23C9-9EC647510F7F}"/>
              </a:ext>
            </a:extLst>
          </p:cNvPr>
          <p:cNvSpPr txBox="1"/>
          <p:nvPr/>
        </p:nvSpPr>
        <p:spPr>
          <a:xfrm rot="16200000">
            <a:off x="219109" y="2105927"/>
            <a:ext cx="779381" cy="369332"/>
          </a:xfrm>
          <a:prstGeom prst="rect">
            <a:avLst/>
          </a:prstGeom>
          <a:noFill/>
        </p:spPr>
        <p:txBody>
          <a:bodyPr wrap="none" rtlCol="0">
            <a:spAutoFit/>
          </a:bodyPr>
          <a:lstStyle/>
          <a:p>
            <a:r>
              <a:rPr lang="en-US" dirty="0"/>
              <a:t>Slice 7</a:t>
            </a:r>
          </a:p>
        </p:txBody>
      </p:sp>
      <p:sp>
        <p:nvSpPr>
          <p:cNvPr id="20" name="TextBox 19">
            <a:extLst>
              <a:ext uri="{FF2B5EF4-FFF2-40B4-BE49-F238E27FC236}">
                <a16:creationId xmlns:a16="http://schemas.microsoft.com/office/drawing/2014/main" id="{F99A9FC9-2BB8-6405-D0F4-C57A3F6F2278}"/>
              </a:ext>
            </a:extLst>
          </p:cNvPr>
          <p:cNvSpPr txBox="1"/>
          <p:nvPr/>
        </p:nvSpPr>
        <p:spPr>
          <a:xfrm rot="16200000">
            <a:off x="319750" y="5146140"/>
            <a:ext cx="779381" cy="369332"/>
          </a:xfrm>
          <a:prstGeom prst="rect">
            <a:avLst/>
          </a:prstGeom>
          <a:noFill/>
        </p:spPr>
        <p:txBody>
          <a:bodyPr wrap="none" rtlCol="0">
            <a:spAutoFit/>
          </a:bodyPr>
          <a:lstStyle/>
          <a:p>
            <a:r>
              <a:rPr lang="en-US" dirty="0"/>
              <a:t>Slice 0</a:t>
            </a:r>
          </a:p>
        </p:txBody>
      </p:sp>
      <p:sp>
        <p:nvSpPr>
          <p:cNvPr id="21" name="TextBox 20">
            <a:extLst>
              <a:ext uri="{FF2B5EF4-FFF2-40B4-BE49-F238E27FC236}">
                <a16:creationId xmlns:a16="http://schemas.microsoft.com/office/drawing/2014/main" id="{05C7D4CD-3F2E-CDE7-AFA4-EBF51D751CDE}"/>
              </a:ext>
            </a:extLst>
          </p:cNvPr>
          <p:cNvSpPr txBox="1"/>
          <p:nvPr/>
        </p:nvSpPr>
        <p:spPr>
          <a:xfrm>
            <a:off x="8315245" y="40758"/>
            <a:ext cx="1777474" cy="369332"/>
          </a:xfrm>
          <a:prstGeom prst="rect">
            <a:avLst/>
          </a:prstGeom>
          <a:noFill/>
        </p:spPr>
        <p:txBody>
          <a:bodyPr wrap="none" rtlCol="0">
            <a:spAutoFit/>
          </a:bodyPr>
          <a:lstStyle/>
          <a:p>
            <a:r>
              <a:rPr lang="en-US" dirty="0"/>
              <a:t>Without Star </a:t>
            </a:r>
            <a:r>
              <a:rPr lang="en-US" dirty="0" err="1"/>
              <a:t>dist</a:t>
            </a:r>
            <a:endParaRPr lang="en-US" dirty="0"/>
          </a:p>
        </p:txBody>
      </p:sp>
      <p:sp>
        <p:nvSpPr>
          <p:cNvPr id="22" name="TextBox 21">
            <a:extLst>
              <a:ext uri="{FF2B5EF4-FFF2-40B4-BE49-F238E27FC236}">
                <a16:creationId xmlns:a16="http://schemas.microsoft.com/office/drawing/2014/main" id="{90EAC34B-7E17-4E1B-A247-3B481F09B23D}"/>
              </a:ext>
            </a:extLst>
          </p:cNvPr>
          <p:cNvSpPr txBox="1"/>
          <p:nvPr/>
        </p:nvSpPr>
        <p:spPr>
          <a:xfrm>
            <a:off x="8315245" y="3461371"/>
            <a:ext cx="1456874" cy="369332"/>
          </a:xfrm>
          <a:prstGeom prst="rect">
            <a:avLst/>
          </a:prstGeom>
          <a:noFill/>
        </p:spPr>
        <p:txBody>
          <a:bodyPr wrap="none" rtlCol="0">
            <a:spAutoFit/>
          </a:bodyPr>
          <a:lstStyle/>
          <a:p>
            <a:r>
              <a:rPr lang="en-US" dirty="0"/>
              <a:t>With Star </a:t>
            </a:r>
            <a:r>
              <a:rPr lang="en-US" dirty="0" err="1"/>
              <a:t>dist</a:t>
            </a:r>
            <a:endParaRPr lang="en-US" dirty="0"/>
          </a:p>
        </p:txBody>
      </p:sp>
      <p:cxnSp>
        <p:nvCxnSpPr>
          <p:cNvPr id="23" name="Straight Connector 22">
            <a:extLst>
              <a:ext uri="{FF2B5EF4-FFF2-40B4-BE49-F238E27FC236}">
                <a16:creationId xmlns:a16="http://schemas.microsoft.com/office/drawing/2014/main" id="{4A762080-326B-229F-C7B7-1DFE415F5109}"/>
              </a:ext>
            </a:extLst>
          </p:cNvPr>
          <p:cNvCxnSpPr>
            <a:cxnSpLocks/>
          </p:cNvCxnSpPr>
          <p:nvPr/>
        </p:nvCxnSpPr>
        <p:spPr>
          <a:xfrm flipV="1">
            <a:off x="10389862" y="232913"/>
            <a:ext cx="0" cy="3196087"/>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237FAF4-257E-728A-C5F0-AECCDA4725FD}"/>
              </a:ext>
            </a:extLst>
          </p:cNvPr>
          <p:cNvCxnSpPr>
            <a:cxnSpLocks/>
          </p:cNvCxnSpPr>
          <p:nvPr/>
        </p:nvCxnSpPr>
        <p:spPr>
          <a:xfrm flipV="1">
            <a:off x="7471259" y="3561018"/>
            <a:ext cx="0" cy="3196087"/>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605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F9A501-6DCD-7726-1154-E57ED395E017}"/>
              </a:ext>
            </a:extLst>
          </p:cNvPr>
          <p:cNvPicPr>
            <a:picLocks noChangeAspect="1"/>
          </p:cNvPicPr>
          <p:nvPr/>
        </p:nvPicPr>
        <p:blipFill>
          <a:blip r:embed="rId2"/>
          <a:stretch>
            <a:fillRect/>
          </a:stretch>
        </p:blipFill>
        <p:spPr>
          <a:xfrm>
            <a:off x="3439467" y="0"/>
            <a:ext cx="5313066" cy="6858000"/>
          </a:xfrm>
          <a:prstGeom prst="rect">
            <a:avLst/>
          </a:prstGeom>
        </p:spPr>
      </p:pic>
      <p:sp>
        <p:nvSpPr>
          <p:cNvPr id="6" name="TextBox 5">
            <a:extLst>
              <a:ext uri="{FF2B5EF4-FFF2-40B4-BE49-F238E27FC236}">
                <a16:creationId xmlns:a16="http://schemas.microsoft.com/office/drawing/2014/main" id="{F6D9225F-7D66-24EC-529D-2CAE960CBE84}"/>
              </a:ext>
            </a:extLst>
          </p:cNvPr>
          <p:cNvSpPr txBox="1"/>
          <p:nvPr/>
        </p:nvSpPr>
        <p:spPr>
          <a:xfrm>
            <a:off x="-1" y="0"/>
            <a:ext cx="4651899" cy="1077218"/>
          </a:xfrm>
          <a:prstGeom prst="rect">
            <a:avLst/>
          </a:prstGeom>
          <a:noFill/>
        </p:spPr>
        <p:txBody>
          <a:bodyPr wrap="square" rtlCol="0">
            <a:spAutoFit/>
          </a:bodyPr>
          <a:lstStyle/>
          <a:p>
            <a:r>
              <a:rPr lang="en-US" sz="3200" dirty="0"/>
              <a:t>Auto-Exposure</a:t>
            </a:r>
            <a:r>
              <a:rPr lang="en-US" dirty="0"/>
              <a:t> </a:t>
            </a:r>
            <a:r>
              <a:rPr lang="en-US" sz="3200" dirty="0"/>
              <a:t>Algorithm</a:t>
            </a:r>
          </a:p>
          <a:p>
            <a:r>
              <a:rPr lang="en-US" sz="3200" dirty="0"/>
              <a:t>Block Diagram</a:t>
            </a:r>
            <a:endParaRPr lang="en-US" dirty="0"/>
          </a:p>
        </p:txBody>
      </p:sp>
    </p:spTree>
    <p:extLst>
      <p:ext uri="{BB962C8B-B14F-4D97-AF65-F5344CB8AC3E}">
        <p14:creationId xmlns:p14="http://schemas.microsoft.com/office/powerpoint/2010/main" val="10750950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87DA5-5E17-9448-0C57-16B440BAE2C2}"/>
              </a:ext>
            </a:extLst>
          </p:cNvPr>
          <p:cNvSpPr>
            <a:spLocks noGrp="1"/>
          </p:cNvSpPr>
          <p:nvPr>
            <p:ph type="ctrTitle"/>
          </p:nvPr>
        </p:nvSpPr>
        <p:spPr>
          <a:xfrm>
            <a:off x="1524000" y="794560"/>
            <a:ext cx="9144000" cy="922097"/>
          </a:xfrm>
        </p:spPr>
        <p:txBody>
          <a:bodyPr>
            <a:normAutofit fontScale="90000"/>
          </a:bodyPr>
          <a:lstStyle/>
          <a:p>
            <a:r>
              <a:rPr lang="en-US" dirty="0"/>
              <a:t>Kinetics Equation and 16-1-24 data set</a:t>
            </a:r>
          </a:p>
        </p:txBody>
      </p:sp>
      <p:sp>
        <p:nvSpPr>
          <p:cNvPr id="3" name="Subtitle 2">
            <a:extLst>
              <a:ext uri="{FF2B5EF4-FFF2-40B4-BE49-F238E27FC236}">
                <a16:creationId xmlns:a16="http://schemas.microsoft.com/office/drawing/2014/main" id="{B2798DA4-42EE-48F8-6C5D-A8E7F09372E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19203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32C47-768C-08AE-0FE7-CBEC4CC6A83B}"/>
              </a:ext>
            </a:extLst>
          </p:cNvPr>
          <p:cNvSpPr>
            <a:spLocks noGrp="1"/>
          </p:cNvSpPr>
          <p:nvPr>
            <p:ph type="title"/>
          </p:nvPr>
        </p:nvSpPr>
        <p:spPr>
          <a:xfrm>
            <a:off x="0" y="-5810"/>
            <a:ext cx="6718540" cy="793462"/>
          </a:xfrm>
        </p:spPr>
        <p:txBody>
          <a:bodyPr>
            <a:normAutofit/>
          </a:bodyPr>
          <a:lstStyle/>
          <a:p>
            <a:r>
              <a:rPr lang="en-US" sz="3200" dirty="0"/>
              <a:t>Kinetics time-based derivation</a:t>
            </a:r>
          </a:p>
        </p:txBody>
      </p:sp>
      <p:pic>
        <p:nvPicPr>
          <p:cNvPr id="5" name="Content Placeholder 4" descr="A white paper with writing on it&#10;&#10;Description automatically generated">
            <a:extLst>
              <a:ext uri="{FF2B5EF4-FFF2-40B4-BE49-F238E27FC236}">
                <a16:creationId xmlns:a16="http://schemas.microsoft.com/office/drawing/2014/main" id="{755C811C-12DF-B843-F7CB-DC47C130C0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6577457" y="1114706"/>
            <a:ext cx="6171452" cy="4628588"/>
          </a:xfr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39F90A-B0ED-3E55-2CB6-8062817541DC}"/>
                  </a:ext>
                </a:extLst>
              </p:cNvPr>
              <p:cNvSpPr txBox="1"/>
              <p:nvPr/>
            </p:nvSpPr>
            <p:spPr>
              <a:xfrm>
                <a:off x="-641984" y="1900560"/>
                <a:ext cx="7910581" cy="57124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𝐴𝐵</m:t>
                          </m:r>
                        </m:e>
                        <m:sub>
                          <m:r>
                            <a:rPr lang="en-US" b="0" i="1" smtClean="0">
                              <a:latin typeface="Cambria Math" panose="02040503050406030204" pitchFamily="18" charset="0"/>
                            </a:rPr>
                            <m:t>𝑒𝑞</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e>
                              </m:d>
                              <m:r>
                                <a:rPr lang="en-US" b="0" i="1" smtClean="0">
                                  <a:latin typeface="Cambria Math" panose="02040503050406030204" pitchFamily="18" charset="0"/>
                                </a:rPr>
                                <m:t>𝑡</m:t>
                              </m:r>
                            </m:sup>
                          </m:sSup>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𝐴𝐵</m:t>
                          </m:r>
                        </m:e>
                        <m:sub>
                          <m:r>
                            <a:rPr lang="en-US" b="0" i="1" smtClean="0">
                              <a:latin typeface="Cambria Math" panose="02040503050406030204" pitchFamily="18" charset="0"/>
                            </a:rPr>
                            <m:t>𝑒𝑞</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den>
                      </m:f>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𝐵</m:t>
                          </m:r>
                        </m:e>
                      </m:d>
                      <m:r>
                        <a:rPr lang="en-US" b="0" i="1" smtClean="0">
                          <a:latin typeface="Cambria Math" panose="02040503050406030204" pitchFamily="18" charset="0"/>
                        </a:rPr>
                        <m:t>)∗[</m:t>
                      </m:r>
                      <m:r>
                        <a:rPr lang="en-US" b="0" i="1" smtClean="0">
                          <a:latin typeface="Cambria Math" panose="02040503050406030204" pitchFamily="18" charset="0"/>
                        </a:rPr>
                        <m:t>𝐴</m:t>
                      </m:r>
                      <m:r>
                        <a:rPr lang="en-US" b="0" i="1" smtClean="0">
                          <a:latin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BD39F90A-B0ED-3E55-2CB6-8062817541DC}"/>
                  </a:ext>
                </a:extLst>
              </p:cNvPr>
              <p:cNvSpPr txBox="1">
                <a:spLocks noRot="1" noChangeAspect="1" noMove="1" noResize="1" noEditPoints="1" noAdjustHandles="1" noChangeArrowheads="1" noChangeShapeType="1" noTextEdit="1"/>
              </p:cNvSpPr>
              <p:nvPr/>
            </p:nvSpPr>
            <p:spPr>
              <a:xfrm>
                <a:off x="-641984" y="1900560"/>
                <a:ext cx="7910581" cy="571247"/>
              </a:xfrm>
              <a:prstGeom prst="rect">
                <a:avLst/>
              </a:prstGeom>
              <a:blipFill>
                <a:blip r:embed="rId3"/>
                <a:stretch>
                  <a:fillRect/>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7B36676-2286-9648-1F10-109287EEDB52}"/>
              </a:ext>
            </a:extLst>
          </p:cNvPr>
          <p:cNvSpPr txBox="1"/>
          <p:nvPr/>
        </p:nvSpPr>
        <p:spPr>
          <a:xfrm>
            <a:off x="423931" y="2690336"/>
            <a:ext cx="690779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Binding speed roughly proportional to antibody [C]</a:t>
            </a:r>
          </a:p>
          <a:p>
            <a:pPr marL="285750" indent="-285750">
              <a:buFont typeface="Arial" panose="020B0604020202020204" pitchFamily="34" charset="0"/>
              <a:buChar char="•"/>
            </a:pPr>
            <a:r>
              <a:rPr lang="en-US" dirty="0"/>
              <a:t>Ultimate concentration proportional to antibody [C]</a:t>
            </a:r>
          </a:p>
          <a:p>
            <a:pPr marL="285750" indent="-285750">
              <a:buFont typeface="Arial" panose="020B0604020202020204" pitchFamily="34" charset="0"/>
              <a:buChar char="•"/>
            </a:pPr>
            <a:r>
              <a:rPr lang="en-US" dirty="0"/>
              <a:t>Can’t single shot to solve full equation. Reduce to:</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18C7F4A-9C01-72F3-5EF6-7FD9E9379E19}"/>
                  </a:ext>
                </a:extLst>
              </p:cNvPr>
              <p:cNvSpPr txBox="1"/>
              <p:nvPr/>
            </p:nvSpPr>
            <p:spPr>
              <a:xfrm>
                <a:off x="-1274391" y="4386193"/>
                <a:ext cx="7910581" cy="3181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𝐴𝐵</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𝐴𝐵</m:t>
                          </m:r>
                        </m:e>
                        <m:sub>
                          <m:r>
                            <a:rPr lang="en-US" b="0" i="1" smtClean="0">
                              <a:latin typeface="Cambria Math" panose="02040503050406030204" pitchFamily="18" charset="0"/>
                            </a:rPr>
                            <m:t>𝑒𝑞</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𝑘𝑡</m:t>
                              </m:r>
                            </m:sup>
                          </m:sSup>
                        </m:e>
                      </m:d>
                      <m:r>
                        <a:rPr lang="en-US" b="0" i="1" smtClean="0">
                          <a:latin typeface="Cambria Math" panose="02040503050406030204" pitchFamily="18" charset="0"/>
                        </a:rPr>
                        <m:t>;   </m:t>
                      </m:r>
                      <m:r>
                        <a:rPr lang="en-US" b="0" i="1" smtClean="0">
                          <a:latin typeface="Cambria Math" panose="02040503050406030204" pitchFamily="18" charset="0"/>
                        </a:rPr>
                        <m:t>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𝐴</m:t>
                          </m:r>
                        </m:e>
                      </m:d>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m:t>
                          </m:r>
                        </m:sub>
                      </m:sSub>
                    </m:oMath>
                  </m:oMathPara>
                </a14:m>
                <a:endParaRPr lang="en-US" dirty="0"/>
              </a:p>
            </p:txBody>
          </p:sp>
        </mc:Choice>
        <mc:Fallback xmlns="">
          <p:sp>
            <p:nvSpPr>
              <p:cNvPr id="10" name="TextBox 9">
                <a:extLst>
                  <a:ext uri="{FF2B5EF4-FFF2-40B4-BE49-F238E27FC236}">
                    <a16:creationId xmlns:a16="http://schemas.microsoft.com/office/drawing/2014/main" id="{518C7F4A-9C01-72F3-5EF6-7FD9E9379E19}"/>
                  </a:ext>
                </a:extLst>
              </p:cNvPr>
              <p:cNvSpPr txBox="1">
                <a:spLocks noRot="1" noChangeAspect="1" noMove="1" noResize="1" noEditPoints="1" noAdjustHandles="1" noChangeArrowheads="1" noChangeShapeType="1" noTextEdit="1"/>
              </p:cNvSpPr>
              <p:nvPr/>
            </p:nvSpPr>
            <p:spPr>
              <a:xfrm>
                <a:off x="-1274391" y="4386193"/>
                <a:ext cx="7910581" cy="318164"/>
              </a:xfrm>
              <a:prstGeom prst="rect">
                <a:avLst/>
              </a:prstGeom>
              <a:blipFill>
                <a:blip r:embed="rId4"/>
                <a:stretch>
                  <a:fillRect b="-1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584FA3E-3E7D-8879-CEFB-AF9FD54F0CEB}"/>
                  </a:ext>
                </a:extLst>
              </p:cNvPr>
              <p:cNvSpPr txBox="1"/>
              <p:nvPr/>
            </p:nvSpPr>
            <p:spPr>
              <a:xfrm>
                <a:off x="2430854" y="1205606"/>
                <a:ext cx="128105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r>
                        <a:rPr lang="en-US" b="0" i="1" smtClean="0">
                          <a:latin typeface="Cambria Math" panose="02040503050406030204" pitchFamily="18" charset="0"/>
                        </a:rPr>
                        <m:t>𝐵</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𝐴𝐵</m:t>
                      </m:r>
                    </m:oMath>
                  </m:oMathPara>
                </a14:m>
                <a:endParaRPr lang="en-US" dirty="0"/>
              </a:p>
            </p:txBody>
          </p:sp>
        </mc:Choice>
        <mc:Fallback xmlns="">
          <p:sp>
            <p:nvSpPr>
              <p:cNvPr id="13" name="TextBox 12">
                <a:extLst>
                  <a:ext uri="{FF2B5EF4-FFF2-40B4-BE49-F238E27FC236}">
                    <a16:creationId xmlns:a16="http://schemas.microsoft.com/office/drawing/2014/main" id="{1584FA3E-3E7D-8879-CEFB-AF9FD54F0CEB}"/>
                  </a:ext>
                </a:extLst>
              </p:cNvPr>
              <p:cNvSpPr txBox="1">
                <a:spLocks noRot="1" noChangeAspect="1" noMove="1" noResize="1" noEditPoints="1" noAdjustHandles="1" noChangeArrowheads="1" noChangeShapeType="1" noTextEdit="1"/>
              </p:cNvSpPr>
              <p:nvPr/>
            </p:nvSpPr>
            <p:spPr>
              <a:xfrm>
                <a:off x="2430854" y="1205606"/>
                <a:ext cx="1281056" cy="276999"/>
              </a:xfrm>
              <a:prstGeom prst="rect">
                <a:avLst/>
              </a:prstGeom>
              <a:blipFill>
                <a:blip r:embed="rId5"/>
                <a:stretch>
                  <a:fillRect l="-4286" r="-3333" b="-6667"/>
                </a:stretch>
              </a:blipFill>
            </p:spPr>
            <p:txBody>
              <a:bodyPr/>
              <a:lstStyle/>
              <a:p>
                <a:r>
                  <a:rPr lang="en-US">
                    <a:noFill/>
                  </a:rPr>
                  <a:t> </a:t>
                </a:r>
              </a:p>
            </p:txBody>
          </p:sp>
        </mc:Fallback>
      </mc:AlternateContent>
    </p:spTree>
    <p:extLst>
      <p:ext uri="{BB962C8B-B14F-4D97-AF65-F5344CB8AC3E}">
        <p14:creationId xmlns:p14="http://schemas.microsoft.com/office/powerpoint/2010/main" val="1179641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8FF02-8CF6-41DE-4F52-D3C98AF715A4}"/>
              </a:ext>
            </a:extLst>
          </p:cNvPr>
          <p:cNvSpPr>
            <a:spLocks noGrp="1"/>
          </p:cNvSpPr>
          <p:nvPr>
            <p:ph type="title"/>
          </p:nvPr>
        </p:nvSpPr>
        <p:spPr>
          <a:xfrm>
            <a:off x="575649" y="147843"/>
            <a:ext cx="10515600" cy="630756"/>
          </a:xfrm>
        </p:spPr>
        <p:txBody>
          <a:bodyPr>
            <a:normAutofit fontScale="90000"/>
          </a:bodyPr>
          <a:lstStyle/>
          <a:p>
            <a:r>
              <a:rPr lang="en-US" u="sng" dirty="0"/>
              <a:t>Parameters to Modulate</a:t>
            </a:r>
          </a:p>
        </p:txBody>
      </p:sp>
      <p:sp>
        <p:nvSpPr>
          <p:cNvPr id="3" name="Content Placeholder 2">
            <a:extLst>
              <a:ext uri="{FF2B5EF4-FFF2-40B4-BE49-F238E27FC236}">
                <a16:creationId xmlns:a16="http://schemas.microsoft.com/office/drawing/2014/main" id="{DF9F3FA8-880E-BE0F-477E-F672F0ABA85C}"/>
              </a:ext>
            </a:extLst>
          </p:cNvPr>
          <p:cNvSpPr>
            <a:spLocks noGrp="1"/>
          </p:cNvSpPr>
          <p:nvPr>
            <p:ph idx="1"/>
          </p:nvPr>
        </p:nvSpPr>
        <p:spPr>
          <a:xfrm>
            <a:off x="276885" y="1019867"/>
            <a:ext cx="10515600" cy="2773534"/>
          </a:xfrm>
        </p:spPr>
        <p:txBody>
          <a:bodyPr/>
          <a:lstStyle/>
          <a:p>
            <a:pPr marL="514350" indent="-514350">
              <a:buFont typeface="+mj-lt"/>
              <a:buAutoNum type="arabicPeriod"/>
            </a:pPr>
            <a:r>
              <a:rPr lang="en-US" dirty="0"/>
              <a:t>Ionic strength of solution </a:t>
            </a:r>
            <a:r>
              <a:rPr lang="en-US" sz="2000" dirty="0"/>
              <a:t>(antibodies are predicted to go towards antibodies via electric force and van-der-</a:t>
            </a:r>
            <a:r>
              <a:rPr lang="en-US" sz="2000" dirty="0" err="1"/>
              <a:t>waals</a:t>
            </a:r>
            <a:r>
              <a:rPr lang="en-US" sz="2000" dirty="0"/>
              <a:t> once socketed. Ions in fluid provide a screening effect to electric fields within liquid)</a:t>
            </a:r>
          </a:p>
          <a:p>
            <a:pPr marL="514350" indent="-514350">
              <a:buFont typeface="+mj-lt"/>
              <a:buAutoNum type="arabicPeriod"/>
            </a:pPr>
            <a:r>
              <a:rPr lang="en-US" dirty="0"/>
              <a:t>Temperature (20C and 44C)</a:t>
            </a:r>
          </a:p>
          <a:p>
            <a:pPr marL="514350" indent="-514350">
              <a:buFont typeface="+mj-lt"/>
              <a:buAutoNum type="arabicPeriod"/>
            </a:pPr>
            <a:r>
              <a:rPr lang="en-US" dirty="0"/>
              <a:t>pH </a:t>
            </a:r>
            <a:r>
              <a:rPr lang="en-US" sz="2000" dirty="0"/>
              <a:t>(I am comparing pH5 and 7 here, but larger range is appropriate)</a:t>
            </a:r>
          </a:p>
          <a:p>
            <a:pPr marL="514350" indent="-514350">
              <a:buFont typeface="+mj-lt"/>
              <a:buAutoNum type="arabicPeriod"/>
            </a:pPr>
            <a:r>
              <a:rPr lang="en-US" dirty="0"/>
              <a:t>Antibody Concentration</a:t>
            </a:r>
            <a:endParaRPr lang="en-US" sz="3600" dirty="0"/>
          </a:p>
        </p:txBody>
      </p:sp>
      <p:sp>
        <p:nvSpPr>
          <p:cNvPr id="4" name="Title 1">
            <a:extLst>
              <a:ext uri="{FF2B5EF4-FFF2-40B4-BE49-F238E27FC236}">
                <a16:creationId xmlns:a16="http://schemas.microsoft.com/office/drawing/2014/main" id="{B066F07A-C399-BB68-8B99-496BCAC64F27}"/>
              </a:ext>
            </a:extLst>
          </p:cNvPr>
          <p:cNvSpPr txBox="1">
            <a:spLocks/>
          </p:cNvSpPr>
          <p:nvPr/>
        </p:nvSpPr>
        <p:spPr>
          <a:xfrm>
            <a:off x="575649" y="3984403"/>
            <a:ext cx="10515600" cy="63075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u="sng" dirty="0"/>
              <a:t>Parameters to Quantify</a:t>
            </a:r>
          </a:p>
        </p:txBody>
      </p:sp>
      <p:sp>
        <p:nvSpPr>
          <p:cNvPr id="5" name="TextBox 4">
            <a:extLst>
              <a:ext uri="{FF2B5EF4-FFF2-40B4-BE49-F238E27FC236}">
                <a16:creationId xmlns:a16="http://schemas.microsoft.com/office/drawing/2014/main" id="{7512F99A-EB99-1D84-002B-347C22D386AC}"/>
              </a:ext>
            </a:extLst>
          </p:cNvPr>
          <p:cNvSpPr txBox="1"/>
          <p:nvPr/>
        </p:nvSpPr>
        <p:spPr>
          <a:xfrm>
            <a:off x="344031" y="4806161"/>
            <a:ext cx="6149184" cy="1569660"/>
          </a:xfrm>
          <a:prstGeom prst="rect">
            <a:avLst/>
          </a:prstGeom>
          <a:noFill/>
        </p:spPr>
        <p:txBody>
          <a:bodyPr wrap="none" rtlCol="0">
            <a:spAutoFit/>
          </a:bodyPr>
          <a:lstStyle/>
          <a:p>
            <a:pPr marL="342900" indent="-342900">
              <a:buFont typeface="+mj-lt"/>
              <a:buAutoNum type="arabicPeriod"/>
            </a:pPr>
            <a:r>
              <a:rPr lang="en-US" sz="2400" dirty="0"/>
              <a:t>K value of binding kinetics (report as half life)</a:t>
            </a:r>
          </a:p>
          <a:p>
            <a:pPr marL="342900" indent="-342900">
              <a:buFont typeface="+mj-lt"/>
              <a:buAutoNum type="arabicPeriod"/>
            </a:pPr>
            <a:r>
              <a:rPr lang="en-US" sz="2400" dirty="0"/>
              <a:t>Plateau Signal Value (</a:t>
            </a:r>
            <a:r>
              <a:rPr lang="en-US" sz="2400" dirty="0" err="1"/>
              <a:t>ABeq</a:t>
            </a:r>
            <a:r>
              <a:rPr lang="en-US" sz="2400" dirty="0"/>
              <a:t>)</a:t>
            </a:r>
          </a:p>
          <a:p>
            <a:pPr marL="342900" indent="-342900">
              <a:buFont typeface="+mj-lt"/>
              <a:buAutoNum type="arabicPeriod"/>
            </a:pPr>
            <a:r>
              <a:rPr lang="en-US" sz="2400" dirty="0"/>
              <a:t>Signal/background ratio</a:t>
            </a:r>
          </a:p>
          <a:p>
            <a:pPr marL="342900" indent="-342900">
              <a:buFont typeface="+mj-lt"/>
              <a:buAutoNum type="arabicPeriod"/>
            </a:pPr>
            <a:r>
              <a:rPr lang="en-US" sz="2400" dirty="0"/>
              <a:t>Approximate S/N</a:t>
            </a:r>
          </a:p>
        </p:txBody>
      </p:sp>
    </p:spTree>
    <p:extLst>
      <p:ext uri="{BB962C8B-B14F-4D97-AF65-F5344CB8AC3E}">
        <p14:creationId xmlns:p14="http://schemas.microsoft.com/office/powerpoint/2010/main" val="1638863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D02D4-B2A6-4E62-1F93-27763E14D906}"/>
              </a:ext>
            </a:extLst>
          </p:cNvPr>
          <p:cNvSpPr>
            <a:spLocks noGrp="1"/>
          </p:cNvSpPr>
          <p:nvPr>
            <p:ph type="title"/>
          </p:nvPr>
        </p:nvSpPr>
        <p:spPr>
          <a:xfrm>
            <a:off x="340259" y="165949"/>
            <a:ext cx="10515600" cy="422526"/>
          </a:xfrm>
        </p:spPr>
        <p:txBody>
          <a:bodyPr>
            <a:normAutofit fontScale="90000"/>
          </a:bodyPr>
          <a:lstStyle/>
          <a:p>
            <a:r>
              <a:rPr lang="en-US" dirty="0"/>
              <a:t>Kinetics of Signal</a:t>
            </a:r>
          </a:p>
        </p:txBody>
      </p:sp>
      <p:pic>
        <p:nvPicPr>
          <p:cNvPr id="5" name="Picture 4" descr="A screen shot of a computer&#10;&#10;Description automatically generated">
            <a:extLst>
              <a:ext uri="{FF2B5EF4-FFF2-40B4-BE49-F238E27FC236}">
                <a16:creationId xmlns:a16="http://schemas.microsoft.com/office/drawing/2014/main" id="{79C1DE20-F2AA-EDD3-2E95-9FDA92406D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573" y="713527"/>
            <a:ext cx="4859311" cy="3031779"/>
          </a:xfrm>
          <a:prstGeom prst="rect">
            <a:avLst/>
          </a:prstGeom>
        </p:spPr>
      </p:pic>
      <p:pic>
        <p:nvPicPr>
          <p:cNvPr id="7" name="Picture 6" descr="A black screen with white text&#10;&#10;Description automatically generated">
            <a:extLst>
              <a:ext uri="{FF2B5EF4-FFF2-40B4-BE49-F238E27FC236}">
                <a16:creationId xmlns:a16="http://schemas.microsoft.com/office/drawing/2014/main" id="{7E1C9153-0CF3-7F1E-455C-89530F238B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573" y="3870358"/>
            <a:ext cx="4900620" cy="2945770"/>
          </a:xfrm>
          <a:prstGeom prst="rect">
            <a:avLst/>
          </a:prstGeom>
        </p:spPr>
      </p:pic>
      <p:sp>
        <p:nvSpPr>
          <p:cNvPr id="8" name="TextBox 7">
            <a:extLst>
              <a:ext uri="{FF2B5EF4-FFF2-40B4-BE49-F238E27FC236}">
                <a16:creationId xmlns:a16="http://schemas.microsoft.com/office/drawing/2014/main" id="{598D3589-13A2-4A2F-B8B6-9B35060E8B63}"/>
              </a:ext>
            </a:extLst>
          </p:cNvPr>
          <p:cNvSpPr txBox="1"/>
          <p:nvPr/>
        </p:nvSpPr>
        <p:spPr>
          <a:xfrm rot="16200000">
            <a:off x="285938" y="2044750"/>
            <a:ext cx="620683" cy="369332"/>
          </a:xfrm>
          <a:prstGeom prst="rect">
            <a:avLst/>
          </a:prstGeom>
          <a:noFill/>
        </p:spPr>
        <p:txBody>
          <a:bodyPr wrap="none" rtlCol="0">
            <a:spAutoFit/>
          </a:bodyPr>
          <a:lstStyle/>
          <a:p>
            <a:r>
              <a:rPr lang="en-US" u="sng" dirty="0"/>
              <a:t>pH 7</a:t>
            </a:r>
          </a:p>
        </p:txBody>
      </p:sp>
      <p:sp>
        <p:nvSpPr>
          <p:cNvPr id="10" name="TextBox 9">
            <a:extLst>
              <a:ext uri="{FF2B5EF4-FFF2-40B4-BE49-F238E27FC236}">
                <a16:creationId xmlns:a16="http://schemas.microsoft.com/office/drawing/2014/main" id="{8D476BE1-58AF-DCC9-40A1-25C3E78C217F}"/>
              </a:ext>
            </a:extLst>
          </p:cNvPr>
          <p:cNvSpPr txBox="1"/>
          <p:nvPr/>
        </p:nvSpPr>
        <p:spPr>
          <a:xfrm rot="16200000">
            <a:off x="319392" y="5201581"/>
            <a:ext cx="620683" cy="369332"/>
          </a:xfrm>
          <a:prstGeom prst="rect">
            <a:avLst/>
          </a:prstGeom>
          <a:noFill/>
        </p:spPr>
        <p:txBody>
          <a:bodyPr wrap="none" rtlCol="0">
            <a:spAutoFit/>
          </a:bodyPr>
          <a:lstStyle/>
          <a:p>
            <a:r>
              <a:rPr lang="en-US" u="sng" dirty="0"/>
              <a:t>pH 5</a:t>
            </a:r>
          </a:p>
        </p:txBody>
      </p:sp>
      <p:pic>
        <p:nvPicPr>
          <p:cNvPr id="12" name="Picture 11">
            <a:extLst>
              <a:ext uri="{FF2B5EF4-FFF2-40B4-BE49-F238E27FC236}">
                <a16:creationId xmlns:a16="http://schemas.microsoft.com/office/drawing/2014/main" id="{E8255A0E-A93C-179E-01BC-2213543527CF}"/>
              </a:ext>
            </a:extLst>
          </p:cNvPr>
          <p:cNvPicPr>
            <a:picLocks noChangeAspect="1"/>
          </p:cNvPicPr>
          <p:nvPr/>
        </p:nvPicPr>
        <p:blipFill>
          <a:blip r:embed="rId4"/>
          <a:stretch>
            <a:fillRect/>
          </a:stretch>
        </p:blipFill>
        <p:spPr>
          <a:xfrm>
            <a:off x="5911511" y="377212"/>
            <a:ext cx="4355166" cy="3231084"/>
          </a:xfrm>
          <a:prstGeom prst="rect">
            <a:avLst/>
          </a:prstGeom>
        </p:spPr>
      </p:pic>
      <p:pic>
        <p:nvPicPr>
          <p:cNvPr id="14" name="Picture 13">
            <a:extLst>
              <a:ext uri="{FF2B5EF4-FFF2-40B4-BE49-F238E27FC236}">
                <a16:creationId xmlns:a16="http://schemas.microsoft.com/office/drawing/2014/main" id="{9592A1D8-7B85-0D97-0DEF-C28FE7C97C8F}"/>
              </a:ext>
            </a:extLst>
          </p:cNvPr>
          <p:cNvPicPr>
            <a:picLocks noChangeAspect="1"/>
          </p:cNvPicPr>
          <p:nvPr/>
        </p:nvPicPr>
        <p:blipFill>
          <a:blip r:embed="rId5"/>
          <a:stretch>
            <a:fillRect/>
          </a:stretch>
        </p:blipFill>
        <p:spPr>
          <a:xfrm>
            <a:off x="6374810" y="3826208"/>
            <a:ext cx="3891868" cy="3009579"/>
          </a:xfrm>
          <a:prstGeom prst="rect">
            <a:avLst/>
          </a:prstGeom>
        </p:spPr>
      </p:pic>
      <p:cxnSp>
        <p:nvCxnSpPr>
          <p:cNvPr id="16" name="Straight Connector 15">
            <a:extLst>
              <a:ext uri="{FF2B5EF4-FFF2-40B4-BE49-F238E27FC236}">
                <a16:creationId xmlns:a16="http://schemas.microsoft.com/office/drawing/2014/main" id="{52232F40-DEC6-50CA-57F5-D65C66C7E237}"/>
              </a:ext>
            </a:extLst>
          </p:cNvPr>
          <p:cNvCxnSpPr/>
          <p:nvPr/>
        </p:nvCxnSpPr>
        <p:spPr>
          <a:xfrm>
            <a:off x="0" y="3826208"/>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C44B8628-908D-9011-DF9D-FE988A60E4C9}"/>
              </a:ext>
            </a:extLst>
          </p:cNvPr>
          <p:cNvSpPr txBox="1"/>
          <p:nvPr/>
        </p:nvSpPr>
        <p:spPr>
          <a:xfrm>
            <a:off x="9310630" y="2251680"/>
            <a:ext cx="2753703"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Half Time = 62 +- 3 minutes</a:t>
            </a:r>
          </a:p>
          <a:p>
            <a:pPr marL="285750" indent="-285750">
              <a:buFont typeface="Arial" panose="020B0604020202020204" pitchFamily="34" charset="0"/>
              <a:buChar char="•"/>
            </a:pPr>
            <a:r>
              <a:rPr lang="en-US" sz="1600" dirty="0"/>
              <a:t>Plateau = 15.6E3 +- 0.5E3</a:t>
            </a:r>
          </a:p>
        </p:txBody>
      </p:sp>
      <p:sp>
        <p:nvSpPr>
          <p:cNvPr id="19" name="TextBox 18">
            <a:extLst>
              <a:ext uri="{FF2B5EF4-FFF2-40B4-BE49-F238E27FC236}">
                <a16:creationId xmlns:a16="http://schemas.microsoft.com/office/drawing/2014/main" id="{151323F0-8B18-2D72-5E0A-625388E7770F}"/>
              </a:ext>
            </a:extLst>
          </p:cNvPr>
          <p:cNvSpPr txBox="1"/>
          <p:nvPr/>
        </p:nvSpPr>
        <p:spPr>
          <a:xfrm>
            <a:off x="9334102" y="5489413"/>
            <a:ext cx="2857898"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Half Time = 84 +- 10 minutes</a:t>
            </a:r>
          </a:p>
          <a:p>
            <a:pPr marL="285750" indent="-285750">
              <a:buFont typeface="Arial" panose="020B0604020202020204" pitchFamily="34" charset="0"/>
              <a:buChar char="•"/>
            </a:pPr>
            <a:r>
              <a:rPr lang="en-US" sz="1600" dirty="0"/>
              <a:t>Plateau = 16.6E3 +- 1.5E3</a:t>
            </a:r>
          </a:p>
        </p:txBody>
      </p:sp>
    </p:spTree>
    <p:extLst>
      <p:ext uri="{BB962C8B-B14F-4D97-AF65-F5344CB8AC3E}">
        <p14:creationId xmlns:p14="http://schemas.microsoft.com/office/powerpoint/2010/main" val="19435879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E167D-5BA9-4392-89AF-9A6261B3135B}"/>
              </a:ext>
            </a:extLst>
          </p:cNvPr>
          <p:cNvSpPr>
            <a:spLocks noGrp="1"/>
          </p:cNvSpPr>
          <p:nvPr>
            <p:ph type="title"/>
          </p:nvPr>
        </p:nvSpPr>
        <p:spPr>
          <a:xfrm>
            <a:off x="0" y="-7026"/>
            <a:ext cx="10515600" cy="531168"/>
          </a:xfrm>
        </p:spPr>
        <p:txBody>
          <a:bodyPr>
            <a:normAutofit fontScale="90000"/>
          </a:bodyPr>
          <a:lstStyle/>
          <a:p>
            <a:r>
              <a:rPr lang="en-US" dirty="0"/>
              <a:t>Signal/Background</a:t>
            </a:r>
          </a:p>
        </p:txBody>
      </p:sp>
      <p:sp>
        <p:nvSpPr>
          <p:cNvPr id="3" name="Content Placeholder 2">
            <a:extLst>
              <a:ext uri="{FF2B5EF4-FFF2-40B4-BE49-F238E27FC236}">
                <a16:creationId xmlns:a16="http://schemas.microsoft.com/office/drawing/2014/main" id="{D4C9DC1D-6902-37D6-AEA4-E11C1E62AE7A}"/>
              </a:ext>
            </a:extLst>
          </p:cNvPr>
          <p:cNvSpPr>
            <a:spLocks noGrp="1"/>
          </p:cNvSpPr>
          <p:nvPr>
            <p:ph idx="1"/>
          </p:nvPr>
        </p:nvSpPr>
        <p:spPr>
          <a:xfrm>
            <a:off x="0" y="483786"/>
            <a:ext cx="11700849" cy="531168"/>
          </a:xfrm>
        </p:spPr>
        <p:txBody>
          <a:bodyPr>
            <a:normAutofit/>
          </a:bodyPr>
          <a:lstStyle/>
          <a:p>
            <a:pPr marL="0" indent="0">
              <a:buNone/>
            </a:pPr>
            <a:r>
              <a:rPr lang="en-US" sz="2000" dirty="0"/>
              <a:t>Compare signal from applying signal mask to inverse signal mask (bounded by tissue boundaries)</a:t>
            </a:r>
          </a:p>
        </p:txBody>
      </p:sp>
      <p:pic>
        <p:nvPicPr>
          <p:cNvPr id="12" name="Picture 11">
            <a:extLst>
              <a:ext uri="{FF2B5EF4-FFF2-40B4-BE49-F238E27FC236}">
                <a16:creationId xmlns:a16="http://schemas.microsoft.com/office/drawing/2014/main" id="{FF122DA1-0DC8-E9F9-5401-5A8FF6A3FF67}"/>
              </a:ext>
            </a:extLst>
          </p:cNvPr>
          <p:cNvPicPr>
            <a:picLocks noChangeAspect="1"/>
          </p:cNvPicPr>
          <p:nvPr/>
        </p:nvPicPr>
        <p:blipFill>
          <a:blip r:embed="rId2"/>
          <a:stretch>
            <a:fillRect/>
          </a:stretch>
        </p:blipFill>
        <p:spPr>
          <a:xfrm>
            <a:off x="200498" y="4702769"/>
            <a:ext cx="3396973" cy="2043331"/>
          </a:xfrm>
          <a:prstGeom prst="rect">
            <a:avLst/>
          </a:prstGeom>
        </p:spPr>
      </p:pic>
      <p:pic>
        <p:nvPicPr>
          <p:cNvPr id="16" name="Picture 15">
            <a:extLst>
              <a:ext uri="{FF2B5EF4-FFF2-40B4-BE49-F238E27FC236}">
                <a16:creationId xmlns:a16="http://schemas.microsoft.com/office/drawing/2014/main" id="{3BC91AD4-F905-BF60-3E2E-E16F475D0DB3}"/>
              </a:ext>
            </a:extLst>
          </p:cNvPr>
          <p:cNvPicPr>
            <a:picLocks noChangeAspect="1"/>
          </p:cNvPicPr>
          <p:nvPr/>
        </p:nvPicPr>
        <p:blipFill>
          <a:blip r:embed="rId3"/>
          <a:stretch>
            <a:fillRect/>
          </a:stretch>
        </p:blipFill>
        <p:spPr>
          <a:xfrm>
            <a:off x="8768831" y="4702769"/>
            <a:ext cx="3448821" cy="1994009"/>
          </a:xfrm>
          <a:prstGeom prst="rect">
            <a:avLst/>
          </a:prstGeom>
        </p:spPr>
      </p:pic>
      <p:grpSp>
        <p:nvGrpSpPr>
          <p:cNvPr id="24" name="Group 23">
            <a:extLst>
              <a:ext uri="{FF2B5EF4-FFF2-40B4-BE49-F238E27FC236}">
                <a16:creationId xmlns:a16="http://schemas.microsoft.com/office/drawing/2014/main" id="{1939B763-C8F9-14E7-8F80-2DF3D6343843}"/>
              </a:ext>
            </a:extLst>
          </p:cNvPr>
          <p:cNvGrpSpPr/>
          <p:nvPr/>
        </p:nvGrpSpPr>
        <p:grpSpPr>
          <a:xfrm>
            <a:off x="200499" y="749370"/>
            <a:ext cx="11573319" cy="3788910"/>
            <a:chOff x="200499" y="1075694"/>
            <a:chExt cx="11573319" cy="3788910"/>
          </a:xfrm>
        </p:grpSpPr>
        <p:sp>
          <p:nvSpPr>
            <p:cNvPr id="8" name="TextBox 7">
              <a:extLst>
                <a:ext uri="{FF2B5EF4-FFF2-40B4-BE49-F238E27FC236}">
                  <a16:creationId xmlns:a16="http://schemas.microsoft.com/office/drawing/2014/main" id="{1AA4C880-D387-89F3-A26F-6A10F4B03E95}"/>
                </a:ext>
              </a:extLst>
            </p:cNvPr>
            <p:cNvSpPr txBox="1"/>
            <p:nvPr/>
          </p:nvSpPr>
          <p:spPr>
            <a:xfrm>
              <a:off x="2562130" y="1075694"/>
              <a:ext cx="620683" cy="369332"/>
            </a:xfrm>
            <a:prstGeom prst="rect">
              <a:avLst/>
            </a:prstGeom>
            <a:noFill/>
          </p:spPr>
          <p:txBody>
            <a:bodyPr wrap="none" rtlCol="0">
              <a:spAutoFit/>
            </a:bodyPr>
            <a:lstStyle/>
            <a:p>
              <a:r>
                <a:rPr lang="en-US" u="sng" dirty="0"/>
                <a:t>pH 5</a:t>
              </a:r>
            </a:p>
          </p:txBody>
        </p:sp>
        <p:sp>
          <p:nvSpPr>
            <p:cNvPr id="9" name="TextBox 8">
              <a:extLst>
                <a:ext uri="{FF2B5EF4-FFF2-40B4-BE49-F238E27FC236}">
                  <a16:creationId xmlns:a16="http://schemas.microsoft.com/office/drawing/2014/main" id="{DEA1F395-279E-42C2-466A-51F2FCAA6A98}"/>
                </a:ext>
              </a:extLst>
            </p:cNvPr>
            <p:cNvSpPr txBox="1"/>
            <p:nvPr/>
          </p:nvSpPr>
          <p:spPr>
            <a:xfrm>
              <a:off x="8411660" y="1075694"/>
              <a:ext cx="620683" cy="369332"/>
            </a:xfrm>
            <a:prstGeom prst="rect">
              <a:avLst/>
            </a:prstGeom>
            <a:noFill/>
          </p:spPr>
          <p:txBody>
            <a:bodyPr wrap="none" rtlCol="0">
              <a:spAutoFit/>
            </a:bodyPr>
            <a:lstStyle/>
            <a:p>
              <a:r>
                <a:rPr lang="en-US" u="sng" dirty="0"/>
                <a:t>pH 7</a:t>
              </a:r>
            </a:p>
          </p:txBody>
        </p:sp>
        <p:grpSp>
          <p:nvGrpSpPr>
            <p:cNvPr id="23" name="Group 22">
              <a:extLst>
                <a:ext uri="{FF2B5EF4-FFF2-40B4-BE49-F238E27FC236}">
                  <a16:creationId xmlns:a16="http://schemas.microsoft.com/office/drawing/2014/main" id="{D1A86499-557A-C2D7-2A55-213CE9C0A79F}"/>
                </a:ext>
              </a:extLst>
            </p:cNvPr>
            <p:cNvGrpSpPr/>
            <p:nvPr/>
          </p:nvGrpSpPr>
          <p:grpSpPr>
            <a:xfrm>
              <a:off x="200499" y="1092133"/>
              <a:ext cx="11573319" cy="3772471"/>
              <a:chOff x="200499" y="1092133"/>
              <a:chExt cx="11573319" cy="3772471"/>
            </a:xfrm>
          </p:grpSpPr>
          <p:pic>
            <p:nvPicPr>
              <p:cNvPr id="5" name="Picture 4">
                <a:extLst>
                  <a:ext uri="{FF2B5EF4-FFF2-40B4-BE49-F238E27FC236}">
                    <a16:creationId xmlns:a16="http://schemas.microsoft.com/office/drawing/2014/main" id="{9EA2BCA5-36FC-F513-4C9D-D2636B9AB53C}"/>
                  </a:ext>
                </a:extLst>
              </p:cNvPr>
              <p:cNvPicPr>
                <a:picLocks noChangeAspect="1"/>
              </p:cNvPicPr>
              <p:nvPr/>
            </p:nvPicPr>
            <p:blipFill>
              <a:blip r:embed="rId4"/>
              <a:stretch>
                <a:fillRect/>
              </a:stretch>
            </p:blipFill>
            <p:spPr>
              <a:xfrm>
                <a:off x="200499" y="1505767"/>
                <a:ext cx="5746334" cy="3358837"/>
              </a:xfrm>
              <a:prstGeom prst="rect">
                <a:avLst/>
              </a:prstGeom>
            </p:spPr>
          </p:pic>
          <p:pic>
            <p:nvPicPr>
              <p:cNvPr id="7" name="Picture 6">
                <a:extLst>
                  <a:ext uri="{FF2B5EF4-FFF2-40B4-BE49-F238E27FC236}">
                    <a16:creationId xmlns:a16="http://schemas.microsoft.com/office/drawing/2014/main" id="{42CF7422-BEE5-C3C0-7844-234577DB6A3B}"/>
                  </a:ext>
                </a:extLst>
              </p:cNvPr>
              <p:cNvPicPr>
                <a:picLocks noChangeAspect="1"/>
              </p:cNvPicPr>
              <p:nvPr/>
            </p:nvPicPr>
            <p:blipFill>
              <a:blip r:embed="rId5"/>
              <a:stretch>
                <a:fillRect/>
              </a:stretch>
            </p:blipFill>
            <p:spPr>
              <a:xfrm>
                <a:off x="6031438" y="1505767"/>
                <a:ext cx="5742380" cy="3358837"/>
              </a:xfrm>
              <a:prstGeom prst="rect">
                <a:avLst/>
              </a:prstGeom>
            </p:spPr>
          </p:pic>
          <p:sp>
            <p:nvSpPr>
              <p:cNvPr id="10" name="TextBox 9">
                <a:extLst>
                  <a:ext uri="{FF2B5EF4-FFF2-40B4-BE49-F238E27FC236}">
                    <a16:creationId xmlns:a16="http://schemas.microsoft.com/office/drawing/2014/main" id="{E03FA3A8-6206-FC24-DBB6-BA48E842203D}"/>
                  </a:ext>
                </a:extLst>
              </p:cNvPr>
              <p:cNvSpPr txBox="1"/>
              <p:nvPr/>
            </p:nvSpPr>
            <p:spPr>
              <a:xfrm>
                <a:off x="5029041" y="1092133"/>
                <a:ext cx="2133918" cy="369332"/>
              </a:xfrm>
              <a:prstGeom prst="rect">
                <a:avLst/>
              </a:prstGeom>
              <a:noFill/>
            </p:spPr>
            <p:txBody>
              <a:bodyPr wrap="none" rtlCol="0">
                <a:spAutoFit/>
              </a:bodyPr>
              <a:lstStyle/>
              <a:p>
                <a:r>
                  <a:rPr lang="en-US" b="1" i="1" dirty="0"/>
                  <a:t>Same display range!</a:t>
                </a:r>
              </a:p>
            </p:txBody>
          </p:sp>
          <p:cxnSp>
            <p:nvCxnSpPr>
              <p:cNvPr id="18" name="Straight Connector 17">
                <a:extLst>
                  <a:ext uri="{FF2B5EF4-FFF2-40B4-BE49-F238E27FC236}">
                    <a16:creationId xmlns:a16="http://schemas.microsoft.com/office/drawing/2014/main" id="{D5ADAD0E-0501-CCF3-3BAF-D47ACCDDF64F}"/>
                  </a:ext>
                </a:extLst>
              </p:cNvPr>
              <p:cNvCxnSpPr/>
              <p:nvPr/>
            </p:nvCxnSpPr>
            <p:spPr>
              <a:xfrm flipV="1">
                <a:off x="4164594" y="3429000"/>
                <a:ext cx="597529" cy="1833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8567D5E-3905-011D-8EB2-F2C645CF7FDB}"/>
                  </a:ext>
                </a:extLst>
              </p:cNvPr>
              <p:cNvCxnSpPr>
                <a:cxnSpLocks/>
              </p:cNvCxnSpPr>
              <p:nvPr/>
            </p:nvCxnSpPr>
            <p:spPr>
              <a:xfrm flipV="1">
                <a:off x="10191183" y="2788467"/>
                <a:ext cx="564334" cy="25344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grpSp>
      <p:pic>
        <p:nvPicPr>
          <p:cNvPr id="22" name="Picture 21">
            <a:extLst>
              <a:ext uri="{FF2B5EF4-FFF2-40B4-BE49-F238E27FC236}">
                <a16:creationId xmlns:a16="http://schemas.microsoft.com/office/drawing/2014/main" id="{81E943BE-7769-3775-F7FF-5CE0DF84C78D}"/>
              </a:ext>
            </a:extLst>
          </p:cNvPr>
          <p:cNvPicPr>
            <a:picLocks noChangeAspect="1"/>
          </p:cNvPicPr>
          <p:nvPr/>
        </p:nvPicPr>
        <p:blipFill>
          <a:blip r:embed="rId6"/>
          <a:stretch>
            <a:fillRect/>
          </a:stretch>
        </p:blipFill>
        <p:spPr>
          <a:xfrm>
            <a:off x="4297680" y="3909970"/>
            <a:ext cx="3932238" cy="2884525"/>
          </a:xfrm>
          <a:prstGeom prst="rect">
            <a:avLst/>
          </a:prstGeom>
        </p:spPr>
      </p:pic>
      <p:sp>
        <p:nvSpPr>
          <p:cNvPr id="25" name="TextBox 24">
            <a:extLst>
              <a:ext uri="{FF2B5EF4-FFF2-40B4-BE49-F238E27FC236}">
                <a16:creationId xmlns:a16="http://schemas.microsoft.com/office/drawing/2014/main" id="{4BE73E30-03D0-2FBE-6BC7-01D06EB8CBF1}"/>
              </a:ext>
            </a:extLst>
          </p:cNvPr>
          <p:cNvSpPr txBox="1"/>
          <p:nvPr/>
        </p:nvSpPr>
        <p:spPr>
          <a:xfrm rot="16200000">
            <a:off x="3465447" y="5208002"/>
            <a:ext cx="1587294" cy="369332"/>
          </a:xfrm>
          <a:prstGeom prst="rect">
            <a:avLst/>
          </a:prstGeom>
          <a:noFill/>
        </p:spPr>
        <p:txBody>
          <a:bodyPr wrap="none" rtlCol="0">
            <a:spAutoFit/>
          </a:bodyPr>
          <a:lstStyle/>
          <a:p>
            <a:r>
              <a:rPr lang="en-US" dirty="0"/>
              <a:t>Signal/</a:t>
            </a:r>
            <a:r>
              <a:rPr lang="en-US" dirty="0" err="1"/>
              <a:t>Bckgrnd</a:t>
            </a:r>
            <a:endParaRPr lang="en-US" dirty="0"/>
          </a:p>
        </p:txBody>
      </p:sp>
      <p:sp>
        <p:nvSpPr>
          <p:cNvPr id="26" name="TextBox 25">
            <a:extLst>
              <a:ext uri="{FF2B5EF4-FFF2-40B4-BE49-F238E27FC236}">
                <a16:creationId xmlns:a16="http://schemas.microsoft.com/office/drawing/2014/main" id="{0C7E3669-F99E-9387-1879-410C73703B23}"/>
              </a:ext>
            </a:extLst>
          </p:cNvPr>
          <p:cNvSpPr txBox="1"/>
          <p:nvPr/>
        </p:nvSpPr>
        <p:spPr>
          <a:xfrm>
            <a:off x="5916657" y="4573386"/>
            <a:ext cx="620683" cy="369332"/>
          </a:xfrm>
          <a:prstGeom prst="rect">
            <a:avLst/>
          </a:prstGeom>
          <a:noFill/>
        </p:spPr>
        <p:txBody>
          <a:bodyPr wrap="none" rtlCol="0">
            <a:spAutoFit/>
          </a:bodyPr>
          <a:lstStyle/>
          <a:p>
            <a:r>
              <a:rPr lang="en-US" u="sng" dirty="0"/>
              <a:t>pH 7</a:t>
            </a:r>
          </a:p>
        </p:txBody>
      </p:sp>
      <p:sp>
        <p:nvSpPr>
          <p:cNvPr id="27" name="TextBox 26">
            <a:extLst>
              <a:ext uri="{FF2B5EF4-FFF2-40B4-BE49-F238E27FC236}">
                <a16:creationId xmlns:a16="http://schemas.microsoft.com/office/drawing/2014/main" id="{C8D70EC7-BF18-6308-D0C7-6FFD516C4B8F}"/>
              </a:ext>
            </a:extLst>
          </p:cNvPr>
          <p:cNvSpPr txBox="1"/>
          <p:nvPr/>
        </p:nvSpPr>
        <p:spPr>
          <a:xfrm>
            <a:off x="6471718" y="5515107"/>
            <a:ext cx="620683" cy="369332"/>
          </a:xfrm>
          <a:prstGeom prst="rect">
            <a:avLst/>
          </a:prstGeom>
          <a:noFill/>
        </p:spPr>
        <p:txBody>
          <a:bodyPr wrap="none" rtlCol="0">
            <a:spAutoFit/>
          </a:bodyPr>
          <a:lstStyle/>
          <a:p>
            <a:r>
              <a:rPr lang="en-US" u="sng" dirty="0"/>
              <a:t>pH 5</a:t>
            </a:r>
          </a:p>
        </p:txBody>
      </p:sp>
    </p:spTree>
    <p:extLst>
      <p:ext uri="{BB962C8B-B14F-4D97-AF65-F5344CB8AC3E}">
        <p14:creationId xmlns:p14="http://schemas.microsoft.com/office/powerpoint/2010/main" val="40952117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67947-AD0D-17A5-1BF9-B0E8F5F87CC4}"/>
              </a:ext>
            </a:extLst>
          </p:cNvPr>
          <p:cNvSpPr>
            <a:spLocks noGrp="1"/>
          </p:cNvSpPr>
          <p:nvPr>
            <p:ph type="title"/>
          </p:nvPr>
        </p:nvSpPr>
        <p:spPr>
          <a:xfrm>
            <a:off x="0" y="0"/>
            <a:ext cx="10515600" cy="431580"/>
          </a:xfrm>
        </p:spPr>
        <p:txBody>
          <a:bodyPr>
            <a:noAutofit/>
          </a:bodyPr>
          <a:lstStyle/>
          <a:p>
            <a:r>
              <a:rPr lang="en-US" sz="3600" dirty="0"/>
              <a:t>Sanity Check (S/N Ratio)</a:t>
            </a:r>
          </a:p>
        </p:txBody>
      </p:sp>
      <p:sp>
        <p:nvSpPr>
          <p:cNvPr id="3" name="Content Placeholder 2">
            <a:extLst>
              <a:ext uri="{FF2B5EF4-FFF2-40B4-BE49-F238E27FC236}">
                <a16:creationId xmlns:a16="http://schemas.microsoft.com/office/drawing/2014/main" id="{826FAFD7-0DF7-502A-E57D-7835AA2D9670}"/>
              </a:ext>
            </a:extLst>
          </p:cNvPr>
          <p:cNvSpPr>
            <a:spLocks noGrp="1"/>
          </p:cNvSpPr>
          <p:nvPr>
            <p:ph idx="1"/>
          </p:nvPr>
        </p:nvSpPr>
        <p:spPr>
          <a:xfrm>
            <a:off x="222565" y="739208"/>
            <a:ext cx="10515600" cy="1125805"/>
          </a:xfrm>
        </p:spPr>
        <p:txBody>
          <a:bodyPr>
            <a:normAutofit/>
          </a:bodyPr>
          <a:lstStyle/>
          <a:p>
            <a:r>
              <a:rPr lang="en-US" sz="1800" dirty="0"/>
              <a:t>Imaging squarely in Poisson noise regime</a:t>
            </a:r>
          </a:p>
          <a:p>
            <a:r>
              <a:rPr lang="en-US" sz="1800" dirty="0"/>
              <a:t>True S/N is a non-trivial calculation with no ‘True’ solution in imaging except in trivial systems</a:t>
            </a:r>
          </a:p>
          <a:p>
            <a:r>
              <a:rPr lang="en-US" sz="1800" dirty="0"/>
              <a:t>Rough proxy for S/N = Mean/Std</a:t>
            </a:r>
          </a:p>
          <a:p>
            <a:endParaRPr lang="en-US" sz="1800" dirty="0"/>
          </a:p>
          <a:p>
            <a:pPr marL="0" indent="0">
              <a:buNone/>
            </a:pPr>
            <a:endParaRPr lang="en-US" sz="1800" dirty="0"/>
          </a:p>
          <a:p>
            <a:endParaRPr lang="en-US" sz="1800"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C9B3574-635C-E193-1430-2B2A115786CA}"/>
                  </a:ext>
                </a:extLst>
              </p:cNvPr>
              <p:cNvSpPr txBox="1"/>
              <p:nvPr/>
            </p:nvSpPr>
            <p:spPr>
              <a:xfrm>
                <a:off x="408873" y="2184201"/>
                <a:ext cx="3155479" cy="5186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𝑃h𝑜𝑡𝑜𝑛𝑠</m:t>
                          </m:r>
                        </m:e>
                      </m:rad>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rad>
                        <m:radPr>
                          <m:degHide m:val="on"/>
                          <m:ctrlPr>
                            <a:rPr lang="en-US" b="0" i="1" smtClean="0">
                              <a:latin typeface="Cambria Math" panose="02040503050406030204" pitchFamily="18" charset="0"/>
                              <a:ea typeface="Cambria Math" panose="02040503050406030204" pitchFamily="18" charset="0"/>
                            </a:rPr>
                          </m:ctrlPr>
                        </m:radPr>
                        <m:deg/>
                        <m:e>
                          <m:r>
                            <a:rPr lang="en-US" b="0" i="1" smtClean="0">
                              <a:latin typeface="Cambria Math" panose="02040503050406030204" pitchFamily="18" charset="0"/>
                              <a:ea typeface="Cambria Math" panose="02040503050406030204" pitchFamily="18" charset="0"/>
                            </a:rPr>
                            <m:t>𝐼𝑛𝑡𝑒𝑛𝑠𝑖𝑡𝑦</m:t>
                          </m:r>
                        </m:e>
                      </m:rad>
                      <m:r>
                        <a:rPr lang="en-US" b="0" i="1" smtClean="0">
                          <a:latin typeface="Cambria Math" panose="02040503050406030204" pitchFamily="18" charset="0"/>
                          <a:ea typeface="Cambria Math" panose="02040503050406030204" pitchFamily="18" charset="0"/>
                        </a:rPr>
                        <m:t> </m:t>
                      </m:r>
                    </m:oMath>
                  </m:oMathPara>
                </a14:m>
                <a:endParaRPr lang="en-US" dirty="0"/>
              </a:p>
            </p:txBody>
          </p:sp>
        </mc:Choice>
        <mc:Fallback xmlns="">
          <p:sp>
            <p:nvSpPr>
              <p:cNvPr id="4" name="TextBox 3">
                <a:extLst>
                  <a:ext uri="{FF2B5EF4-FFF2-40B4-BE49-F238E27FC236}">
                    <a16:creationId xmlns:a16="http://schemas.microsoft.com/office/drawing/2014/main" id="{8C9B3574-635C-E193-1430-2B2A115786CA}"/>
                  </a:ext>
                </a:extLst>
              </p:cNvPr>
              <p:cNvSpPr txBox="1">
                <a:spLocks noRot="1" noChangeAspect="1" noMove="1" noResize="1" noEditPoints="1" noAdjustHandles="1" noChangeArrowheads="1" noChangeShapeType="1" noTextEdit="1"/>
              </p:cNvSpPr>
              <p:nvPr/>
            </p:nvSpPr>
            <p:spPr>
              <a:xfrm>
                <a:off x="408873" y="2184201"/>
                <a:ext cx="3155479" cy="51860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207DF1E-7E35-8F5E-A7EE-D567548FBDFA}"/>
                  </a:ext>
                </a:extLst>
              </p:cNvPr>
              <p:cNvSpPr txBox="1"/>
              <p:nvPr/>
            </p:nvSpPr>
            <p:spPr>
              <a:xfrm>
                <a:off x="4531757" y="2100332"/>
                <a:ext cx="2271455" cy="7402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𝐼𝑛𝑡𝑒𝑛𝑠𝑖𝑡𝑦</m:t>
                          </m:r>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𝑆</m:t>
                                  </m:r>
                                </m:num>
                                <m:den>
                                  <m:r>
                                    <a:rPr lang="en-US" b="0" i="1" smtClean="0">
                                      <a:latin typeface="Cambria Math" panose="02040503050406030204" pitchFamily="18" charset="0"/>
                                    </a:rPr>
                                    <m:t>𝑁</m:t>
                                  </m:r>
                                </m:den>
                              </m:f>
                              <m:r>
                                <a:rPr lang="en-US" b="0" i="1" smtClean="0">
                                  <a:latin typeface="Cambria Math" panose="02040503050406030204" pitchFamily="18" charset="0"/>
                                </a:rPr>
                                <m:t>)</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r>
                        <a:rPr lang="en-US" b="0" i="1" smtClean="0">
                          <a:latin typeface="Cambria Math" panose="02040503050406030204" pitchFamily="18" charset="0"/>
                        </a:rPr>
                        <m:t>𝐶𝑜𝑛𝑠𝑡𝑎𝑛𝑡</m:t>
                      </m:r>
                    </m:oMath>
                  </m:oMathPara>
                </a14:m>
                <a:endParaRPr lang="en-US" dirty="0"/>
              </a:p>
            </p:txBody>
          </p:sp>
        </mc:Choice>
        <mc:Fallback xmlns="">
          <p:sp>
            <p:nvSpPr>
              <p:cNvPr id="5" name="TextBox 4">
                <a:extLst>
                  <a:ext uri="{FF2B5EF4-FFF2-40B4-BE49-F238E27FC236}">
                    <a16:creationId xmlns:a16="http://schemas.microsoft.com/office/drawing/2014/main" id="{F207DF1E-7E35-8F5E-A7EE-D567548FBDFA}"/>
                  </a:ext>
                </a:extLst>
              </p:cNvPr>
              <p:cNvSpPr txBox="1">
                <a:spLocks noRot="1" noChangeAspect="1" noMove="1" noResize="1" noEditPoints="1" noAdjustHandles="1" noChangeArrowheads="1" noChangeShapeType="1" noTextEdit="1"/>
              </p:cNvSpPr>
              <p:nvPr/>
            </p:nvSpPr>
            <p:spPr>
              <a:xfrm>
                <a:off x="4531757" y="2100332"/>
                <a:ext cx="2271455" cy="740267"/>
              </a:xfrm>
              <a:prstGeom prst="rect">
                <a:avLst/>
              </a:prstGeom>
              <a:blipFill>
                <a:blip r:embed="rId3"/>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997A63A2-0A40-9209-EAB7-7285CD51BC73}"/>
              </a:ext>
            </a:extLst>
          </p:cNvPr>
          <p:cNvCxnSpPr/>
          <p:nvPr/>
        </p:nvCxnSpPr>
        <p:spPr>
          <a:xfrm>
            <a:off x="3686269" y="2508956"/>
            <a:ext cx="58847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8" name="Chart 7">
            <a:extLst>
              <a:ext uri="{FF2B5EF4-FFF2-40B4-BE49-F238E27FC236}">
                <a16:creationId xmlns:a16="http://schemas.microsoft.com/office/drawing/2014/main" id="{7DDF0154-4C7E-5009-86DB-E5DDE78AF9A3}"/>
              </a:ext>
            </a:extLst>
          </p:cNvPr>
          <p:cNvGraphicFramePr>
            <a:graphicFrameLocks/>
          </p:cNvGraphicFramePr>
          <p:nvPr>
            <p:extLst>
              <p:ext uri="{D42A27DB-BD31-4B8C-83A1-F6EECF244321}">
                <p14:modId xmlns:p14="http://schemas.microsoft.com/office/powerpoint/2010/main" val="2470556348"/>
              </p:ext>
            </p:extLst>
          </p:nvPr>
        </p:nvGraphicFramePr>
        <p:xfrm>
          <a:off x="6283105" y="3054767"/>
          <a:ext cx="5603581" cy="380323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Chart 8">
            <a:extLst>
              <a:ext uri="{FF2B5EF4-FFF2-40B4-BE49-F238E27FC236}">
                <a16:creationId xmlns:a16="http://schemas.microsoft.com/office/drawing/2014/main" id="{C29AC18F-8964-7911-D5ED-B11E4FD344AF}"/>
              </a:ext>
            </a:extLst>
          </p:cNvPr>
          <p:cNvGraphicFramePr>
            <a:graphicFrameLocks/>
          </p:cNvGraphicFramePr>
          <p:nvPr>
            <p:extLst>
              <p:ext uri="{D42A27DB-BD31-4B8C-83A1-F6EECF244321}">
                <p14:modId xmlns:p14="http://schemas.microsoft.com/office/powerpoint/2010/main" val="1643642397"/>
              </p:ext>
            </p:extLst>
          </p:nvPr>
        </p:nvGraphicFramePr>
        <p:xfrm>
          <a:off x="222565" y="3006593"/>
          <a:ext cx="5963876" cy="3803233"/>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358360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CDE24-A2FA-0C4E-3552-4379D9601A05}"/>
              </a:ext>
            </a:extLst>
          </p:cNvPr>
          <p:cNvSpPr>
            <a:spLocks noGrp="1"/>
          </p:cNvSpPr>
          <p:nvPr>
            <p:ph type="title"/>
          </p:nvPr>
        </p:nvSpPr>
        <p:spPr>
          <a:xfrm>
            <a:off x="554115" y="2167292"/>
            <a:ext cx="4408503" cy="1325563"/>
          </a:xfrm>
        </p:spPr>
        <p:txBody>
          <a:bodyPr/>
          <a:lstStyle/>
          <a:p>
            <a:r>
              <a:rPr lang="en-US" dirty="0"/>
              <a:t>Slide and Pressure Plate guides</a:t>
            </a:r>
          </a:p>
        </p:txBody>
      </p:sp>
      <p:pic>
        <p:nvPicPr>
          <p:cNvPr id="9" name="Picture 8" descr="A close-up of a computer&#10;&#10;Description automatically generated with low confidence">
            <a:extLst>
              <a:ext uri="{FF2B5EF4-FFF2-40B4-BE49-F238E27FC236}">
                <a16:creationId xmlns:a16="http://schemas.microsoft.com/office/drawing/2014/main" id="{7D916A2E-CBD7-BC36-72E7-2C76350101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699986" y="715208"/>
            <a:ext cx="6858000" cy="5143500"/>
          </a:xfrm>
          <a:prstGeom prst="rect">
            <a:avLst/>
          </a:prstGeom>
        </p:spPr>
      </p:pic>
    </p:spTree>
    <p:extLst>
      <p:ext uri="{BB962C8B-B14F-4D97-AF65-F5344CB8AC3E}">
        <p14:creationId xmlns:p14="http://schemas.microsoft.com/office/powerpoint/2010/main" val="40922209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97A62F-4953-A8A6-40D3-5098212EF355}"/>
              </a:ext>
            </a:extLst>
          </p:cNvPr>
          <p:cNvPicPr>
            <a:picLocks noChangeAspect="1"/>
          </p:cNvPicPr>
          <p:nvPr/>
        </p:nvPicPr>
        <p:blipFill>
          <a:blip r:embed="rId2"/>
          <a:stretch>
            <a:fillRect/>
          </a:stretch>
        </p:blipFill>
        <p:spPr>
          <a:xfrm>
            <a:off x="1030290" y="570367"/>
            <a:ext cx="5065710" cy="3897517"/>
          </a:xfrm>
          <a:prstGeom prst="rect">
            <a:avLst/>
          </a:prstGeom>
        </p:spPr>
      </p:pic>
      <p:pic>
        <p:nvPicPr>
          <p:cNvPr id="7" name="Picture 6">
            <a:extLst>
              <a:ext uri="{FF2B5EF4-FFF2-40B4-BE49-F238E27FC236}">
                <a16:creationId xmlns:a16="http://schemas.microsoft.com/office/drawing/2014/main" id="{E6955339-DF6F-B756-9245-8E2BCA1CF88A}"/>
              </a:ext>
            </a:extLst>
          </p:cNvPr>
          <p:cNvPicPr>
            <a:picLocks noChangeAspect="1"/>
          </p:cNvPicPr>
          <p:nvPr/>
        </p:nvPicPr>
        <p:blipFill>
          <a:blip r:embed="rId3"/>
          <a:stretch>
            <a:fillRect/>
          </a:stretch>
        </p:blipFill>
        <p:spPr>
          <a:xfrm>
            <a:off x="1528201" y="4467884"/>
            <a:ext cx="4069887" cy="2314711"/>
          </a:xfrm>
          <a:prstGeom prst="rect">
            <a:avLst/>
          </a:prstGeom>
        </p:spPr>
      </p:pic>
      <p:cxnSp>
        <p:nvCxnSpPr>
          <p:cNvPr id="8" name="Straight Connector 7">
            <a:extLst>
              <a:ext uri="{FF2B5EF4-FFF2-40B4-BE49-F238E27FC236}">
                <a16:creationId xmlns:a16="http://schemas.microsoft.com/office/drawing/2014/main" id="{9D8EC3B4-1963-3E80-D1E4-5AC903941030}"/>
              </a:ext>
            </a:extLst>
          </p:cNvPr>
          <p:cNvCxnSpPr>
            <a:cxnSpLocks/>
          </p:cNvCxnSpPr>
          <p:nvPr/>
        </p:nvCxnSpPr>
        <p:spPr>
          <a:xfrm flipH="1" flipV="1">
            <a:off x="3829615" y="1901228"/>
            <a:ext cx="172017" cy="3858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55A29145-32F8-84AE-5866-3FCD876CF0F4}"/>
              </a:ext>
            </a:extLst>
          </p:cNvPr>
          <p:cNvPicPr>
            <a:picLocks noChangeAspect="1"/>
          </p:cNvPicPr>
          <p:nvPr/>
        </p:nvPicPr>
        <p:blipFill>
          <a:blip r:embed="rId4"/>
          <a:stretch>
            <a:fillRect/>
          </a:stretch>
        </p:blipFill>
        <p:spPr>
          <a:xfrm>
            <a:off x="6800957" y="640532"/>
            <a:ext cx="4595938" cy="3827351"/>
          </a:xfrm>
          <a:prstGeom prst="rect">
            <a:avLst/>
          </a:prstGeom>
        </p:spPr>
      </p:pic>
      <p:pic>
        <p:nvPicPr>
          <p:cNvPr id="15" name="Picture 14">
            <a:extLst>
              <a:ext uri="{FF2B5EF4-FFF2-40B4-BE49-F238E27FC236}">
                <a16:creationId xmlns:a16="http://schemas.microsoft.com/office/drawing/2014/main" id="{837CCA3C-3A3A-2156-575F-CE1C4E987F34}"/>
              </a:ext>
            </a:extLst>
          </p:cNvPr>
          <p:cNvPicPr>
            <a:picLocks noChangeAspect="1"/>
          </p:cNvPicPr>
          <p:nvPr/>
        </p:nvPicPr>
        <p:blipFill>
          <a:blip r:embed="rId5"/>
          <a:stretch>
            <a:fillRect/>
          </a:stretch>
        </p:blipFill>
        <p:spPr>
          <a:xfrm>
            <a:off x="6890131" y="4554248"/>
            <a:ext cx="4218471" cy="2378698"/>
          </a:xfrm>
          <a:prstGeom prst="rect">
            <a:avLst/>
          </a:prstGeom>
        </p:spPr>
      </p:pic>
      <p:cxnSp>
        <p:nvCxnSpPr>
          <p:cNvPr id="16" name="Straight Connector 15">
            <a:extLst>
              <a:ext uri="{FF2B5EF4-FFF2-40B4-BE49-F238E27FC236}">
                <a16:creationId xmlns:a16="http://schemas.microsoft.com/office/drawing/2014/main" id="{293F335F-24ED-3CB8-9D69-C0224A10398F}"/>
              </a:ext>
            </a:extLst>
          </p:cNvPr>
          <p:cNvCxnSpPr>
            <a:cxnSpLocks/>
          </p:cNvCxnSpPr>
          <p:nvPr/>
        </p:nvCxnSpPr>
        <p:spPr>
          <a:xfrm flipH="1">
            <a:off x="9902981" y="3357327"/>
            <a:ext cx="34554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BF7F1CF-DC89-1962-A607-0BBDC502CCD0}"/>
              </a:ext>
            </a:extLst>
          </p:cNvPr>
          <p:cNvSpPr txBox="1"/>
          <p:nvPr/>
        </p:nvSpPr>
        <p:spPr>
          <a:xfrm>
            <a:off x="2725093" y="5434557"/>
            <a:ext cx="574196" cy="369332"/>
          </a:xfrm>
          <a:prstGeom prst="rect">
            <a:avLst/>
          </a:prstGeom>
          <a:noFill/>
        </p:spPr>
        <p:txBody>
          <a:bodyPr wrap="none" rtlCol="0">
            <a:spAutoFit/>
          </a:bodyPr>
          <a:lstStyle/>
          <a:p>
            <a:r>
              <a:rPr lang="en-US" dirty="0"/>
              <a:t>Gob</a:t>
            </a:r>
          </a:p>
        </p:txBody>
      </p:sp>
      <p:sp>
        <p:nvSpPr>
          <p:cNvPr id="19" name="TextBox 18">
            <a:extLst>
              <a:ext uri="{FF2B5EF4-FFF2-40B4-BE49-F238E27FC236}">
                <a16:creationId xmlns:a16="http://schemas.microsoft.com/office/drawing/2014/main" id="{BD2061F4-E341-40A3-FCB9-BC01156E6442}"/>
              </a:ext>
            </a:extLst>
          </p:cNvPr>
          <p:cNvSpPr txBox="1"/>
          <p:nvPr/>
        </p:nvSpPr>
        <p:spPr>
          <a:xfrm>
            <a:off x="4017136" y="5254830"/>
            <a:ext cx="574196" cy="369332"/>
          </a:xfrm>
          <a:prstGeom prst="rect">
            <a:avLst/>
          </a:prstGeom>
          <a:noFill/>
        </p:spPr>
        <p:txBody>
          <a:bodyPr wrap="none" rtlCol="0">
            <a:spAutoFit/>
          </a:bodyPr>
          <a:lstStyle/>
          <a:p>
            <a:r>
              <a:rPr lang="en-US" dirty="0"/>
              <a:t>Gob</a:t>
            </a:r>
          </a:p>
        </p:txBody>
      </p:sp>
      <p:sp>
        <p:nvSpPr>
          <p:cNvPr id="20" name="TextBox 19">
            <a:extLst>
              <a:ext uri="{FF2B5EF4-FFF2-40B4-BE49-F238E27FC236}">
                <a16:creationId xmlns:a16="http://schemas.microsoft.com/office/drawing/2014/main" id="{C69E1233-7185-C331-9C6C-94381789D1FC}"/>
              </a:ext>
            </a:extLst>
          </p:cNvPr>
          <p:cNvSpPr txBox="1"/>
          <p:nvPr/>
        </p:nvSpPr>
        <p:spPr>
          <a:xfrm>
            <a:off x="8180221" y="5065225"/>
            <a:ext cx="574196" cy="369332"/>
          </a:xfrm>
          <a:prstGeom prst="rect">
            <a:avLst/>
          </a:prstGeom>
          <a:noFill/>
        </p:spPr>
        <p:txBody>
          <a:bodyPr wrap="none" rtlCol="0">
            <a:spAutoFit/>
          </a:bodyPr>
          <a:lstStyle/>
          <a:p>
            <a:r>
              <a:rPr lang="en-US" dirty="0"/>
              <a:t>Gob</a:t>
            </a:r>
          </a:p>
        </p:txBody>
      </p:sp>
      <p:sp>
        <p:nvSpPr>
          <p:cNvPr id="21" name="TextBox 20">
            <a:extLst>
              <a:ext uri="{FF2B5EF4-FFF2-40B4-BE49-F238E27FC236}">
                <a16:creationId xmlns:a16="http://schemas.microsoft.com/office/drawing/2014/main" id="{978A4867-541E-1FDB-3163-19887842FA64}"/>
              </a:ext>
            </a:extLst>
          </p:cNvPr>
          <p:cNvSpPr txBox="1"/>
          <p:nvPr/>
        </p:nvSpPr>
        <p:spPr>
          <a:xfrm>
            <a:off x="8901480" y="5249891"/>
            <a:ext cx="529312" cy="369332"/>
          </a:xfrm>
          <a:prstGeom prst="rect">
            <a:avLst/>
          </a:prstGeom>
          <a:noFill/>
        </p:spPr>
        <p:txBody>
          <a:bodyPr wrap="none" rtlCol="0">
            <a:spAutoFit/>
          </a:bodyPr>
          <a:lstStyle/>
          <a:p>
            <a:r>
              <a:rPr lang="en-US" dirty="0" err="1"/>
              <a:t>Tiss</a:t>
            </a:r>
            <a:endParaRPr lang="en-US" dirty="0"/>
          </a:p>
        </p:txBody>
      </p:sp>
      <p:sp>
        <p:nvSpPr>
          <p:cNvPr id="22" name="TextBox 21">
            <a:extLst>
              <a:ext uri="{FF2B5EF4-FFF2-40B4-BE49-F238E27FC236}">
                <a16:creationId xmlns:a16="http://schemas.microsoft.com/office/drawing/2014/main" id="{12D75A45-6B57-FF90-C1A8-70682029CC20}"/>
              </a:ext>
            </a:extLst>
          </p:cNvPr>
          <p:cNvSpPr txBox="1"/>
          <p:nvPr/>
        </p:nvSpPr>
        <p:spPr>
          <a:xfrm>
            <a:off x="9811096" y="5374883"/>
            <a:ext cx="529312" cy="369332"/>
          </a:xfrm>
          <a:prstGeom prst="rect">
            <a:avLst/>
          </a:prstGeom>
          <a:noFill/>
        </p:spPr>
        <p:txBody>
          <a:bodyPr wrap="none" rtlCol="0">
            <a:spAutoFit/>
          </a:bodyPr>
          <a:lstStyle/>
          <a:p>
            <a:r>
              <a:rPr lang="en-US" dirty="0" err="1"/>
              <a:t>Tiss</a:t>
            </a:r>
            <a:endParaRPr lang="en-US" dirty="0"/>
          </a:p>
        </p:txBody>
      </p:sp>
      <p:sp>
        <p:nvSpPr>
          <p:cNvPr id="23" name="TextBox 22">
            <a:extLst>
              <a:ext uri="{FF2B5EF4-FFF2-40B4-BE49-F238E27FC236}">
                <a16:creationId xmlns:a16="http://schemas.microsoft.com/office/drawing/2014/main" id="{41E1403F-8C24-AA65-B37B-1C4F220C3C7E}"/>
              </a:ext>
            </a:extLst>
          </p:cNvPr>
          <p:cNvSpPr txBox="1"/>
          <p:nvPr/>
        </p:nvSpPr>
        <p:spPr>
          <a:xfrm>
            <a:off x="4898340" y="5918919"/>
            <a:ext cx="529312" cy="369332"/>
          </a:xfrm>
          <a:prstGeom prst="rect">
            <a:avLst/>
          </a:prstGeom>
          <a:noFill/>
        </p:spPr>
        <p:txBody>
          <a:bodyPr wrap="none" rtlCol="0">
            <a:spAutoFit/>
          </a:bodyPr>
          <a:lstStyle/>
          <a:p>
            <a:r>
              <a:rPr lang="en-US" dirty="0" err="1"/>
              <a:t>Tiss</a:t>
            </a:r>
            <a:endParaRPr lang="en-US" dirty="0"/>
          </a:p>
        </p:txBody>
      </p:sp>
      <p:sp>
        <p:nvSpPr>
          <p:cNvPr id="24" name="TextBox 23">
            <a:extLst>
              <a:ext uri="{FF2B5EF4-FFF2-40B4-BE49-F238E27FC236}">
                <a16:creationId xmlns:a16="http://schemas.microsoft.com/office/drawing/2014/main" id="{5723CEE7-CC9D-85EC-D728-A28B5B6AB493}"/>
              </a:ext>
            </a:extLst>
          </p:cNvPr>
          <p:cNvSpPr txBox="1"/>
          <p:nvPr/>
        </p:nvSpPr>
        <p:spPr>
          <a:xfrm>
            <a:off x="3386311" y="5999883"/>
            <a:ext cx="529312" cy="369332"/>
          </a:xfrm>
          <a:prstGeom prst="rect">
            <a:avLst/>
          </a:prstGeom>
          <a:noFill/>
        </p:spPr>
        <p:txBody>
          <a:bodyPr wrap="none" rtlCol="0">
            <a:spAutoFit/>
          </a:bodyPr>
          <a:lstStyle/>
          <a:p>
            <a:r>
              <a:rPr lang="en-US" dirty="0" err="1"/>
              <a:t>Tiss</a:t>
            </a:r>
            <a:endParaRPr lang="en-US" dirty="0"/>
          </a:p>
        </p:txBody>
      </p:sp>
      <p:sp>
        <p:nvSpPr>
          <p:cNvPr id="25" name="TextBox 24">
            <a:extLst>
              <a:ext uri="{FF2B5EF4-FFF2-40B4-BE49-F238E27FC236}">
                <a16:creationId xmlns:a16="http://schemas.microsoft.com/office/drawing/2014/main" id="{F7D6FDA8-1828-EF75-216A-863E5A3613A4}"/>
              </a:ext>
            </a:extLst>
          </p:cNvPr>
          <p:cNvSpPr txBox="1"/>
          <p:nvPr/>
        </p:nvSpPr>
        <p:spPr>
          <a:xfrm>
            <a:off x="2138938" y="5965218"/>
            <a:ext cx="529312" cy="369332"/>
          </a:xfrm>
          <a:prstGeom prst="rect">
            <a:avLst/>
          </a:prstGeom>
          <a:noFill/>
        </p:spPr>
        <p:txBody>
          <a:bodyPr wrap="none" rtlCol="0">
            <a:spAutoFit/>
          </a:bodyPr>
          <a:lstStyle/>
          <a:p>
            <a:r>
              <a:rPr lang="en-US" dirty="0" err="1"/>
              <a:t>Tiss</a:t>
            </a:r>
            <a:endParaRPr lang="en-US" dirty="0"/>
          </a:p>
        </p:txBody>
      </p:sp>
      <p:sp>
        <p:nvSpPr>
          <p:cNvPr id="26" name="TextBox 25">
            <a:extLst>
              <a:ext uri="{FF2B5EF4-FFF2-40B4-BE49-F238E27FC236}">
                <a16:creationId xmlns:a16="http://schemas.microsoft.com/office/drawing/2014/main" id="{ADBBBBF4-15B2-2D08-44F8-DA2321CCA463}"/>
              </a:ext>
            </a:extLst>
          </p:cNvPr>
          <p:cNvSpPr txBox="1"/>
          <p:nvPr/>
        </p:nvSpPr>
        <p:spPr>
          <a:xfrm>
            <a:off x="0" y="-62344"/>
            <a:ext cx="2434641" cy="369332"/>
          </a:xfrm>
          <a:prstGeom prst="rect">
            <a:avLst/>
          </a:prstGeom>
          <a:noFill/>
        </p:spPr>
        <p:txBody>
          <a:bodyPr wrap="none" rtlCol="0">
            <a:spAutoFit/>
          </a:bodyPr>
          <a:lstStyle/>
          <a:p>
            <a:r>
              <a:rPr lang="en-US" dirty="0"/>
              <a:t>MUC2 End Point Images</a:t>
            </a:r>
          </a:p>
        </p:txBody>
      </p:sp>
      <p:sp>
        <p:nvSpPr>
          <p:cNvPr id="27" name="TextBox 26">
            <a:extLst>
              <a:ext uri="{FF2B5EF4-FFF2-40B4-BE49-F238E27FC236}">
                <a16:creationId xmlns:a16="http://schemas.microsoft.com/office/drawing/2014/main" id="{74978780-BF54-5ED4-5F65-769138E322CD}"/>
              </a:ext>
            </a:extLst>
          </p:cNvPr>
          <p:cNvSpPr txBox="1"/>
          <p:nvPr/>
        </p:nvSpPr>
        <p:spPr>
          <a:xfrm>
            <a:off x="3012191" y="209259"/>
            <a:ext cx="620683" cy="369332"/>
          </a:xfrm>
          <a:prstGeom prst="rect">
            <a:avLst/>
          </a:prstGeom>
          <a:noFill/>
        </p:spPr>
        <p:txBody>
          <a:bodyPr wrap="none" rtlCol="0">
            <a:spAutoFit/>
          </a:bodyPr>
          <a:lstStyle/>
          <a:p>
            <a:r>
              <a:rPr lang="en-US" u="sng" dirty="0"/>
              <a:t>pH 7</a:t>
            </a:r>
          </a:p>
        </p:txBody>
      </p:sp>
      <p:sp>
        <p:nvSpPr>
          <p:cNvPr id="28" name="TextBox 27">
            <a:extLst>
              <a:ext uri="{FF2B5EF4-FFF2-40B4-BE49-F238E27FC236}">
                <a16:creationId xmlns:a16="http://schemas.microsoft.com/office/drawing/2014/main" id="{FE59E0DD-7AE6-D41C-B230-B5DB125A7F68}"/>
              </a:ext>
            </a:extLst>
          </p:cNvPr>
          <p:cNvSpPr txBox="1"/>
          <p:nvPr/>
        </p:nvSpPr>
        <p:spPr>
          <a:xfrm>
            <a:off x="9028961" y="185443"/>
            <a:ext cx="620683" cy="369332"/>
          </a:xfrm>
          <a:prstGeom prst="rect">
            <a:avLst/>
          </a:prstGeom>
          <a:noFill/>
        </p:spPr>
        <p:txBody>
          <a:bodyPr wrap="none" rtlCol="0">
            <a:spAutoFit/>
          </a:bodyPr>
          <a:lstStyle/>
          <a:p>
            <a:r>
              <a:rPr lang="en-US" u="sng" dirty="0"/>
              <a:t>pH 5</a:t>
            </a:r>
          </a:p>
        </p:txBody>
      </p:sp>
      <p:sp>
        <p:nvSpPr>
          <p:cNvPr id="29" name="TextBox 28">
            <a:extLst>
              <a:ext uri="{FF2B5EF4-FFF2-40B4-BE49-F238E27FC236}">
                <a16:creationId xmlns:a16="http://schemas.microsoft.com/office/drawing/2014/main" id="{C1B4609B-CA7F-2065-31C6-B6C84C12F420}"/>
              </a:ext>
            </a:extLst>
          </p:cNvPr>
          <p:cNvSpPr txBox="1"/>
          <p:nvPr/>
        </p:nvSpPr>
        <p:spPr>
          <a:xfrm>
            <a:off x="5263958" y="157853"/>
            <a:ext cx="2133918" cy="369332"/>
          </a:xfrm>
          <a:prstGeom prst="rect">
            <a:avLst/>
          </a:prstGeom>
          <a:noFill/>
        </p:spPr>
        <p:txBody>
          <a:bodyPr wrap="none" rtlCol="0">
            <a:spAutoFit/>
          </a:bodyPr>
          <a:lstStyle/>
          <a:p>
            <a:r>
              <a:rPr lang="en-US" b="1" i="1" dirty="0"/>
              <a:t>Same display range!</a:t>
            </a:r>
          </a:p>
        </p:txBody>
      </p:sp>
    </p:spTree>
    <p:extLst>
      <p:ext uri="{BB962C8B-B14F-4D97-AF65-F5344CB8AC3E}">
        <p14:creationId xmlns:p14="http://schemas.microsoft.com/office/powerpoint/2010/main" val="3116585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F751-2608-5EF4-B1CE-AB198E642528}"/>
              </a:ext>
            </a:extLst>
          </p:cNvPr>
          <p:cNvSpPr>
            <a:spLocks noGrp="1"/>
          </p:cNvSpPr>
          <p:nvPr>
            <p:ph type="title"/>
          </p:nvPr>
        </p:nvSpPr>
        <p:spPr>
          <a:xfrm>
            <a:off x="0" y="0"/>
            <a:ext cx="10515600" cy="540222"/>
          </a:xfrm>
        </p:spPr>
        <p:txBody>
          <a:bodyPr>
            <a:normAutofit fontScale="90000"/>
          </a:bodyPr>
          <a:lstStyle/>
          <a:p>
            <a:r>
              <a:rPr lang="en-US" dirty="0"/>
              <a:t>Results</a:t>
            </a:r>
          </a:p>
        </p:txBody>
      </p:sp>
      <p:graphicFrame>
        <p:nvGraphicFramePr>
          <p:cNvPr id="4" name="Table 3">
            <a:extLst>
              <a:ext uri="{FF2B5EF4-FFF2-40B4-BE49-F238E27FC236}">
                <a16:creationId xmlns:a16="http://schemas.microsoft.com/office/drawing/2014/main" id="{CB418739-B07A-E7D7-C038-289E4D2FDE9A}"/>
              </a:ext>
            </a:extLst>
          </p:cNvPr>
          <p:cNvGraphicFramePr>
            <a:graphicFrameLocks noGrp="1"/>
          </p:cNvGraphicFramePr>
          <p:nvPr>
            <p:extLst>
              <p:ext uri="{D42A27DB-BD31-4B8C-83A1-F6EECF244321}">
                <p14:modId xmlns:p14="http://schemas.microsoft.com/office/powerpoint/2010/main" val="680185972"/>
              </p:ext>
            </p:extLst>
          </p:nvPr>
        </p:nvGraphicFramePr>
        <p:xfrm>
          <a:off x="1537831" y="1692998"/>
          <a:ext cx="9453075" cy="2890735"/>
        </p:xfrm>
        <a:graphic>
          <a:graphicData uri="http://schemas.openxmlformats.org/drawingml/2006/table">
            <a:tbl>
              <a:tblPr firstRow="1" bandRow="1">
                <a:tableStyleId>{5C22544A-7EE6-4342-B048-85BDC9FD1C3A}</a:tableStyleId>
              </a:tblPr>
              <a:tblGrid>
                <a:gridCol w="1890615">
                  <a:extLst>
                    <a:ext uri="{9D8B030D-6E8A-4147-A177-3AD203B41FA5}">
                      <a16:colId xmlns:a16="http://schemas.microsoft.com/office/drawing/2014/main" val="1109319515"/>
                    </a:ext>
                  </a:extLst>
                </a:gridCol>
                <a:gridCol w="1890615">
                  <a:extLst>
                    <a:ext uri="{9D8B030D-6E8A-4147-A177-3AD203B41FA5}">
                      <a16:colId xmlns:a16="http://schemas.microsoft.com/office/drawing/2014/main" val="1771780603"/>
                    </a:ext>
                  </a:extLst>
                </a:gridCol>
                <a:gridCol w="1890615">
                  <a:extLst>
                    <a:ext uri="{9D8B030D-6E8A-4147-A177-3AD203B41FA5}">
                      <a16:colId xmlns:a16="http://schemas.microsoft.com/office/drawing/2014/main" val="3274719317"/>
                    </a:ext>
                  </a:extLst>
                </a:gridCol>
                <a:gridCol w="1890615">
                  <a:extLst>
                    <a:ext uri="{9D8B030D-6E8A-4147-A177-3AD203B41FA5}">
                      <a16:colId xmlns:a16="http://schemas.microsoft.com/office/drawing/2014/main" val="429890337"/>
                    </a:ext>
                  </a:extLst>
                </a:gridCol>
                <a:gridCol w="1890615">
                  <a:extLst>
                    <a:ext uri="{9D8B030D-6E8A-4147-A177-3AD203B41FA5}">
                      <a16:colId xmlns:a16="http://schemas.microsoft.com/office/drawing/2014/main" val="724455663"/>
                    </a:ext>
                  </a:extLst>
                </a:gridCol>
              </a:tblGrid>
              <a:tr h="578147">
                <a:tc>
                  <a:txBody>
                    <a:bodyPr/>
                    <a:lstStyle/>
                    <a:p>
                      <a:r>
                        <a:rPr lang="en-US" dirty="0"/>
                        <a:t>Stain</a:t>
                      </a:r>
                    </a:p>
                  </a:txBody>
                  <a:tcPr/>
                </a:tc>
                <a:tc>
                  <a:txBody>
                    <a:bodyPr/>
                    <a:lstStyle/>
                    <a:p>
                      <a:r>
                        <a:rPr lang="en-US" dirty="0"/>
                        <a:t>SMA pH 7</a:t>
                      </a:r>
                    </a:p>
                  </a:txBody>
                  <a:tcPr/>
                </a:tc>
                <a:tc>
                  <a:txBody>
                    <a:bodyPr/>
                    <a:lstStyle/>
                    <a:p>
                      <a:r>
                        <a:rPr lang="en-US" dirty="0"/>
                        <a:t>SMA pH 5</a:t>
                      </a:r>
                    </a:p>
                  </a:txBody>
                  <a:tcPr/>
                </a:tc>
                <a:tc>
                  <a:txBody>
                    <a:bodyPr/>
                    <a:lstStyle/>
                    <a:p>
                      <a:r>
                        <a:rPr lang="en-US" dirty="0"/>
                        <a:t>MUC2 pH 7</a:t>
                      </a:r>
                    </a:p>
                  </a:txBody>
                  <a:tcPr/>
                </a:tc>
                <a:tc>
                  <a:txBody>
                    <a:bodyPr/>
                    <a:lstStyle/>
                    <a:p>
                      <a:r>
                        <a:rPr lang="en-US" dirty="0"/>
                        <a:t>MUC2 pH 5</a:t>
                      </a:r>
                    </a:p>
                  </a:txBody>
                  <a:tcPr/>
                </a:tc>
                <a:extLst>
                  <a:ext uri="{0D108BD9-81ED-4DB2-BD59-A6C34878D82A}">
                    <a16:rowId xmlns:a16="http://schemas.microsoft.com/office/drawing/2014/main" val="2887784078"/>
                  </a:ext>
                </a:extLst>
              </a:tr>
              <a:tr h="578147">
                <a:tc>
                  <a:txBody>
                    <a:bodyPr/>
                    <a:lstStyle/>
                    <a:p>
                      <a:r>
                        <a:rPr lang="en-US" dirty="0"/>
                        <a:t>Half Time (min)</a:t>
                      </a:r>
                    </a:p>
                  </a:txBody>
                  <a:tcPr/>
                </a:tc>
                <a:tc>
                  <a:txBody>
                    <a:bodyPr/>
                    <a:lstStyle/>
                    <a:p>
                      <a:r>
                        <a:rPr lang="en-US" sz="1800" dirty="0"/>
                        <a:t>62 +- 3 </a:t>
                      </a:r>
                      <a:endParaRPr lang="en-US" dirty="0"/>
                    </a:p>
                  </a:txBody>
                  <a:tcPr/>
                </a:tc>
                <a:tc>
                  <a:txBody>
                    <a:bodyPr/>
                    <a:lstStyle/>
                    <a:p>
                      <a:r>
                        <a:rPr lang="en-US" sz="1800" dirty="0"/>
                        <a:t>84 +- 10 </a:t>
                      </a:r>
                      <a:endParaRPr lang="en-US" dirty="0"/>
                    </a:p>
                  </a:txBody>
                  <a:tcPr/>
                </a:tc>
                <a:tc>
                  <a:txBody>
                    <a:bodyPr/>
                    <a:lstStyle/>
                    <a:p>
                      <a:r>
                        <a:rPr lang="en-US" dirty="0"/>
                        <a:t>63 +- 4</a:t>
                      </a:r>
                    </a:p>
                  </a:txBody>
                  <a:tcPr/>
                </a:tc>
                <a:tc>
                  <a:txBody>
                    <a:bodyPr/>
                    <a:lstStyle/>
                    <a:p>
                      <a:r>
                        <a:rPr lang="en-US" dirty="0"/>
                        <a:t>N/A, fit failed</a:t>
                      </a:r>
                    </a:p>
                  </a:txBody>
                  <a:tcPr/>
                </a:tc>
                <a:extLst>
                  <a:ext uri="{0D108BD9-81ED-4DB2-BD59-A6C34878D82A}">
                    <a16:rowId xmlns:a16="http://schemas.microsoft.com/office/drawing/2014/main" val="3927110072"/>
                  </a:ext>
                </a:extLst>
              </a:tr>
              <a:tr h="578147">
                <a:tc>
                  <a:txBody>
                    <a:bodyPr/>
                    <a:lstStyle/>
                    <a:p>
                      <a:r>
                        <a:rPr lang="en-US" dirty="0"/>
                        <a:t>Plateau (AU)</a:t>
                      </a:r>
                    </a:p>
                  </a:txBody>
                  <a:tcPr/>
                </a:tc>
                <a:tc>
                  <a:txBody>
                    <a:bodyPr/>
                    <a:lstStyle/>
                    <a:p>
                      <a:r>
                        <a:rPr lang="en-US" sz="1800" dirty="0"/>
                        <a:t>15.6E3 +- 0.5E3</a:t>
                      </a:r>
                      <a:endParaRPr lang="en-US" dirty="0"/>
                    </a:p>
                  </a:txBody>
                  <a:tcPr/>
                </a:tc>
                <a:tc>
                  <a:txBody>
                    <a:bodyPr/>
                    <a:lstStyle/>
                    <a:p>
                      <a:r>
                        <a:rPr lang="en-US" sz="1800" dirty="0"/>
                        <a:t>16.6E3 +- 1.5E3</a:t>
                      </a:r>
                      <a:endParaRPr lang="en-US" dirty="0"/>
                    </a:p>
                  </a:txBody>
                  <a:tcPr/>
                </a:tc>
                <a:tc>
                  <a:txBody>
                    <a:bodyPr/>
                    <a:lstStyle/>
                    <a:p>
                      <a:r>
                        <a:rPr lang="en-US" dirty="0"/>
                        <a:t>17E3 +- 0.8E3</a:t>
                      </a:r>
                    </a:p>
                  </a:txBody>
                  <a:tcPr/>
                </a:tc>
                <a:tc>
                  <a:txBody>
                    <a:bodyPr/>
                    <a:lstStyle/>
                    <a:p>
                      <a:r>
                        <a:rPr lang="en-US" dirty="0"/>
                        <a:t>N/A, fit failed</a:t>
                      </a:r>
                    </a:p>
                  </a:txBody>
                  <a:tcPr/>
                </a:tc>
                <a:extLst>
                  <a:ext uri="{0D108BD9-81ED-4DB2-BD59-A6C34878D82A}">
                    <a16:rowId xmlns:a16="http://schemas.microsoft.com/office/drawing/2014/main" val="1607906707"/>
                  </a:ext>
                </a:extLst>
              </a:tr>
              <a:tr h="578147">
                <a:tc>
                  <a:txBody>
                    <a:bodyPr/>
                    <a:lstStyle/>
                    <a:p>
                      <a:r>
                        <a:rPr lang="en-US" dirty="0"/>
                        <a:t>S/</a:t>
                      </a:r>
                      <a:r>
                        <a:rPr lang="en-US" dirty="0" err="1"/>
                        <a:t>Bckgnd</a:t>
                      </a:r>
                      <a:r>
                        <a:rPr lang="en-US" dirty="0"/>
                        <a:t> - 1</a:t>
                      </a:r>
                    </a:p>
                  </a:txBody>
                  <a:tcPr/>
                </a:tc>
                <a:tc>
                  <a:txBody>
                    <a:bodyPr/>
                    <a:lstStyle/>
                    <a:p>
                      <a:r>
                        <a:rPr lang="en-US" dirty="0"/>
                        <a:t>4.4</a:t>
                      </a:r>
                    </a:p>
                  </a:txBody>
                  <a:tcPr/>
                </a:tc>
                <a:tc>
                  <a:txBody>
                    <a:bodyPr/>
                    <a:lstStyle/>
                    <a:p>
                      <a:r>
                        <a:rPr lang="en-US" dirty="0"/>
                        <a:t>1.78</a:t>
                      </a:r>
                    </a:p>
                  </a:txBody>
                  <a:tcPr/>
                </a:tc>
                <a:tc>
                  <a:txBody>
                    <a:bodyPr/>
                    <a:lstStyle/>
                    <a:p>
                      <a:r>
                        <a:rPr lang="en-US" dirty="0"/>
                        <a:t>3.08</a:t>
                      </a:r>
                    </a:p>
                  </a:txBody>
                  <a:tcPr/>
                </a:tc>
                <a:tc>
                  <a:txBody>
                    <a:bodyPr/>
                    <a:lstStyle/>
                    <a:p>
                      <a:r>
                        <a:rPr lang="en-US" dirty="0"/>
                        <a:t>0.34</a:t>
                      </a:r>
                    </a:p>
                  </a:txBody>
                  <a:tcPr/>
                </a:tc>
                <a:extLst>
                  <a:ext uri="{0D108BD9-81ED-4DB2-BD59-A6C34878D82A}">
                    <a16:rowId xmlns:a16="http://schemas.microsoft.com/office/drawing/2014/main" val="3182699845"/>
                  </a:ext>
                </a:extLst>
              </a:tr>
              <a:tr h="578147">
                <a:tc>
                  <a:txBody>
                    <a:bodyPr/>
                    <a:lstStyle/>
                    <a:p>
                      <a:r>
                        <a:rPr lang="en-US" dirty="0"/>
                        <a:t>S/N</a:t>
                      </a:r>
                    </a:p>
                  </a:txBody>
                  <a:tcPr/>
                </a:tc>
                <a:tc>
                  <a:txBody>
                    <a:bodyPr/>
                    <a:lstStyle/>
                    <a:p>
                      <a:r>
                        <a:rPr lang="en-US" dirty="0"/>
                        <a:t>2.4</a:t>
                      </a:r>
                    </a:p>
                  </a:txBody>
                  <a:tcPr/>
                </a:tc>
                <a:tc>
                  <a:txBody>
                    <a:bodyPr/>
                    <a:lstStyle/>
                    <a:p>
                      <a:r>
                        <a:rPr lang="en-US" dirty="0"/>
                        <a:t>2.69</a:t>
                      </a:r>
                    </a:p>
                  </a:txBody>
                  <a:tcPr/>
                </a:tc>
                <a:tc>
                  <a:txBody>
                    <a:bodyPr/>
                    <a:lstStyle/>
                    <a:p>
                      <a:r>
                        <a:rPr lang="en-US" dirty="0"/>
                        <a:t>2.79</a:t>
                      </a:r>
                    </a:p>
                  </a:txBody>
                  <a:tcPr/>
                </a:tc>
                <a:tc>
                  <a:txBody>
                    <a:bodyPr/>
                    <a:lstStyle/>
                    <a:p>
                      <a:r>
                        <a:rPr lang="en-US" dirty="0"/>
                        <a:t>N/A</a:t>
                      </a:r>
                    </a:p>
                  </a:txBody>
                  <a:tcPr/>
                </a:tc>
                <a:extLst>
                  <a:ext uri="{0D108BD9-81ED-4DB2-BD59-A6C34878D82A}">
                    <a16:rowId xmlns:a16="http://schemas.microsoft.com/office/drawing/2014/main" val="2217883951"/>
                  </a:ext>
                </a:extLst>
              </a:tr>
            </a:tbl>
          </a:graphicData>
        </a:graphic>
      </p:graphicFrame>
    </p:spTree>
    <p:extLst>
      <p:ext uri="{BB962C8B-B14F-4D97-AF65-F5344CB8AC3E}">
        <p14:creationId xmlns:p14="http://schemas.microsoft.com/office/powerpoint/2010/main" val="2674726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30A76-BD6A-D8A2-8ABB-FA27EED60DE2}"/>
              </a:ext>
            </a:extLst>
          </p:cNvPr>
          <p:cNvSpPr>
            <a:spLocks noGrp="1"/>
          </p:cNvSpPr>
          <p:nvPr>
            <p:ph type="title"/>
          </p:nvPr>
        </p:nvSpPr>
        <p:spPr>
          <a:xfrm>
            <a:off x="0" y="0"/>
            <a:ext cx="10515600" cy="540222"/>
          </a:xfrm>
        </p:spPr>
        <p:txBody>
          <a:bodyPr>
            <a:noAutofit/>
          </a:bodyPr>
          <a:lstStyle/>
          <a:p>
            <a:r>
              <a:rPr lang="en-US" sz="3200" dirty="0"/>
              <a:t>Recommended Processing Workflow</a:t>
            </a:r>
          </a:p>
        </p:txBody>
      </p:sp>
      <p:sp>
        <p:nvSpPr>
          <p:cNvPr id="8" name="TextBox 7">
            <a:extLst>
              <a:ext uri="{FF2B5EF4-FFF2-40B4-BE49-F238E27FC236}">
                <a16:creationId xmlns:a16="http://schemas.microsoft.com/office/drawing/2014/main" id="{A07D09CC-0410-AE68-A3CD-1C8B3C3BD27A}"/>
              </a:ext>
            </a:extLst>
          </p:cNvPr>
          <p:cNvSpPr txBox="1"/>
          <p:nvPr/>
        </p:nvSpPr>
        <p:spPr>
          <a:xfrm>
            <a:off x="191312" y="674986"/>
            <a:ext cx="11862143" cy="4616648"/>
          </a:xfrm>
          <a:prstGeom prst="rect">
            <a:avLst/>
          </a:prstGeom>
          <a:noFill/>
        </p:spPr>
        <p:txBody>
          <a:bodyPr wrap="square" rtlCol="0">
            <a:spAutoFit/>
          </a:bodyPr>
          <a:lstStyle/>
          <a:p>
            <a:pPr marL="342900" indent="-342900">
              <a:buFont typeface="+mj-lt"/>
              <a:buAutoNum type="arabicPeriod"/>
            </a:pPr>
            <a:r>
              <a:rPr lang="en-US" sz="2400" dirty="0">
                <a:solidFill>
                  <a:srgbClr val="00B050"/>
                </a:solidFill>
              </a:rPr>
              <a:t>Bleached image subtraction</a:t>
            </a:r>
          </a:p>
          <a:p>
            <a:pPr marL="342900" indent="-342900">
              <a:buFont typeface="+mj-lt"/>
              <a:buAutoNum type="arabicPeriod"/>
            </a:pPr>
            <a:r>
              <a:rPr lang="en-US" sz="2400" dirty="0">
                <a:solidFill>
                  <a:srgbClr val="00B050"/>
                </a:solidFill>
              </a:rPr>
              <a:t>Flatten illumination via </a:t>
            </a:r>
            <a:r>
              <a:rPr lang="en-US" sz="2400" dirty="0" err="1">
                <a:solidFill>
                  <a:srgbClr val="00B050"/>
                </a:solidFill>
              </a:rPr>
              <a:t>BaSiC</a:t>
            </a:r>
            <a:r>
              <a:rPr lang="en-US" sz="2400" dirty="0">
                <a:solidFill>
                  <a:srgbClr val="00B050"/>
                </a:solidFill>
              </a:rPr>
              <a:t> (current implementation is sloppy, need to actually establish reference images)</a:t>
            </a:r>
          </a:p>
          <a:p>
            <a:pPr marL="342900" indent="-342900">
              <a:buFont typeface="+mj-lt"/>
              <a:buAutoNum type="arabicPeriod"/>
            </a:pPr>
            <a:r>
              <a:rPr lang="en-US" sz="2400" dirty="0" err="1">
                <a:solidFill>
                  <a:srgbClr val="00B050"/>
                </a:solidFill>
              </a:rPr>
              <a:t>Decon</a:t>
            </a:r>
            <a:r>
              <a:rPr lang="en-US" sz="2400" dirty="0">
                <a:solidFill>
                  <a:srgbClr val="00B050"/>
                </a:solidFill>
              </a:rPr>
              <a:t> (Richardson-Lucy)</a:t>
            </a:r>
          </a:p>
          <a:p>
            <a:pPr marL="342900" indent="-342900">
              <a:buFont typeface="+mj-lt"/>
              <a:buAutoNum type="arabicPeriod"/>
            </a:pPr>
            <a:r>
              <a:rPr lang="en-US" sz="2400" dirty="0">
                <a:solidFill>
                  <a:srgbClr val="00B050"/>
                </a:solidFill>
              </a:rPr>
              <a:t>N2V (optional)</a:t>
            </a:r>
          </a:p>
          <a:p>
            <a:pPr marL="342900" indent="-342900">
              <a:buFont typeface="+mj-lt"/>
              <a:buAutoNum type="arabicPeriod"/>
            </a:pPr>
            <a:r>
              <a:rPr lang="en-US" sz="2400" dirty="0">
                <a:solidFill>
                  <a:srgbClr val="00B050"/>
                </a:solidFill>
              </a:rPr>
              <a:t>Ashlar (imaging stitching and cycle registration)</a:t>
            </a:r>
          </a:p>
          <a:p>
            <a:pPr marL="342900" indent="-342900">
              <a:buFont typeface="+mj-lt"/>
              <a:buAutoNum type="arabicPeriod"/>
            </a:pPr>
            <a:r>
              <a:rPr lang="en-US" sz="2400" dirty="0" err="1">
                <a:solidFill>
                  <a:schemeClr val="accent2">
                    <a:lumMod val="75000"/>
                  </a:schemeClr>
                </a:solidFill>
              </a:rPr>
              <a:t>unMISCH</a:t>
            </a:r>
            <a:r>
              <a:rPr lang="en-US" sz="2400" dirty="0">
                <a:solidFill>
                  <a:schemeClr val="accent2">
                    <a:lumMod val="75000"/>
                  </a:schemeClr>
                </a:solidFill>
              </a:rPr>
              <a:t> (nuclei), option in </a:t>
            </a:r>
            <a:r>
              <a:rPr lang="en-US" sz="2400" dirty="0" err="1">
                <a:solidFill>
                  <a:schemeClr val="accent2">
                    <a:lumMod val="75000"/>
                  </a:schemeClr>
                </a:solidFill>
              </a:rPr>
              <a:t>StarDist</a:t>
            </a:r>
            <a:endParaRPr lang="en-US" sz="2400" dirty="0">
              <a:solidFill>
                <a:schemeClr val="accent2">
                  <a:lumMod val="75000"/>
                </a:schemeClr>
              </a:solidFill>
            </a:endParaRPr>
          </a:p>
          <a:p>
            <a:pPr marL="342900" indent="-342900">
              <a:buFont typeface="+mj-lt"/>
              <a:buAutoNum type="arabicPeriod"/>
            </a:pPr>
            <a:r>
              <a:rPr lang="en-US" sz="2400" dirty="0">
                <a:solidFill>
                  <a:schemeClr val="accent2">
                    <a:lumMod val="75000"/>
                  </a:schemeClr>
                </a:solidFill>
              </a:rPr>
              <a:t>Use a nuclear based approx. method and or </a:t>
            </a:r>
            <a:r>
              <a:rPr lang="en-US" sz="2400" dirty="0" err="1">
                <a:solidFill>
                  <a:schemeClr val="accent2">
                    <a:lumMod val="75000"/>
                  </a:schemeClr>
                </a:solidFill>
              </a:rPr>
              <a:t>CellPose</a:t>
            </a:r>
            <a:r>
              <a:rPr lang="en-US" sz="2400" dirty="0">
                <a:solidFill>
                  <a:schemeClr val="accent2">
                    <a:lumMod val="75000"/>
                  </a:schemeClr>
                </a:solidFill>
              </a:rPr>
              <a:t> to segment cytoplasm</a:t>
            </a:r>
          </a:p>
          <a:p>
            <a:pPr marL="342900" indent="-342900">
              <a:buFont typeface="+mj-lt"/>
              <a:buAutoNum type="arabicPeriod"/>
            </a:pPr>
            <a:r>
              <a:rPr lang="en-US" sz="2400" dirty="0" err="1">
                <a:solidFill>
                  <a:schemeClr val="accent2">
                    <a:lumMod val="75000"/>
                  </a:schemeClr>
                </a:solidFill>
              </a:rPr>
              <a:t>iLastic</a:t>
            </a:r>
            <a:r>
              <a:rPr lang="en-US" sz="2400" dirty="0">
                <a:solidFill>
                  <a:schemeClr val="accent2">
                    <a:lumMod val="75000"/>
                  </a:schemeClr>
                </a:solidFill>
              </a:rPr>
              <a:t> or Otsu models for all other channels</a:t>
            </a:r>
          </a:p>
          <a:p>
            <a:pPr marL="342900" indent="-342900">
              <a:buFont typeface="+mj-lt"/>
              <a:buAutoNum type="arabicPeriod"/>
            </a:pPr>
            <a:r>
              <a:rPr lang="en-US" sz="2400" dirty="0">
                <a:solidFill>
                  <a:srgbClr val="0070C0"/>
                </a:solidFill>
              </a:rPr>
              <a:t>Cluster and visualize via </a:t>
            </a:r>
            <a:r>
              <a:rPr lang="en-US" sz="2400" dirty="0" err="1">
                <a:solidFill>
                  <a:srgbClr val="0070C0"/>
                </a:solidFill>
              </a:rPr>
              <a:t>scimap</a:t>
            </a:r>
            <a:r>
              <a:rPr lang="en-US" sz="2400" dirty="0">
                <a:solidFill>
                  <a:srgbClr val="0070C0"/>
                </a:solidFill>
              </a:rPr>
              <a:t> and Minerva (I haven’t investigated this area yet)</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p:txBody>
      </p:sp>
      <p:sp>
        <p:nvSpPr>
          <p:cNvPr id="9" name="TextBox 8">
            <a:extLst>
              <a:ext uri="{FF2B5EF4-FFF2-40B4-BE49-F238E27FC236}">
                <a16:creationId xmlns:a16="http://schemas.microsoft.com/office/drawing/2014/main" id="{CDB09908-5F1E-F6F7-7A32-D7965415BF96}"/>
              </a:ext>
            </a:extLst>
          </p:cNvPr>
          <p:cNvSpPr txBox="1"/>
          <p:nvPr/>
        </p:nvSpPr>
        <p:spPr>
          <a:xfrm>
            <a:off x="3694546" y="4982685"/>
            <a:ext cx="3527632" cy="1200329"/>
          </a:xfrm>
          <a:prstGeom prst="rect">
            <a:avLst/>
          </a:prstGeom>
          <a:noFill/>
        </p:spPr>
        <p:txBody>
          <a:bodyPr wrap="none" rtlCol="0">
            <a:spAutoFit/>
          </a:bodyPr>
          <a:lstStyle/>
          <a:p>
            <a:r>
              <a:rPr lang="en-US" sz="2400" dirty="0">
                <a:solidFill>
                  <a:srgbClr val="00B050"/>
                </a:solidFill>
              </a:rPr>
              <a:t>Green = processing</a:t>
            </a:r>
          </a:p>
          <a:p>
            <a:r>
              <a:rPr lang="en-US" sz="2400" dirty="0">
                <a:solidFill>
                  <a:schemeClr val="accent2">
                    <a:lumMod val="75000"/>
                  </a:schemeClr>
                </a:solidFill>
              </a:rPr>
              <a:t>Orange = segmentation</a:t>
            </a:r>
          </a:p>
          <a:p>
            <a:r>
              <a:rPr lang="en-US" sz="2400" dirty="0">
                <a:solidFill>
                  <a:srgbClr val="0070C0"/>
                </a:solidFill>
              </a:rPr>
              <a:t>Blue = cluster and visualize</a:t>
            </a:r>
          </a:p>
        </p:txBody>
      </p:sp>
    </p:spTree>
    <p:extLst>
      <p:ext uri="{BB962C8B-B14F-4D97-AF65-F5344CB8AC3E}">
        <p14:creationId xmlns:p14="http://schemas.microsoft.com/office/powerpoint/2010/main" val="258350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B7AD5-ECF9-C223-D570-E2EDEE7B1CF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5C85948-4DF9-4912-8B28-285DF967A71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0BFB9967-28EF-15C0-70C9-738967C6CF51}"/>
              </a:ext>
            </a:extLst>
          </p:cNvPr>
          <p:cNvPicPr>
            <a:picLocks noChangeAspect="1"/>
          </p:cNvPicPr>
          <p:nvPr/>
        </p:nvPicPr>
        <p:blipFill>
          <a:blip r:embed="rId2"/>
          <a:stretch>
            <a:fillRect/>
          </a:stretch>
        </p:blipFill>
        <p:spPr>
          <a:xfrm>
            <a:off x="0" y="164118"/>
            <a:ext cx="12192000" cy="6529763"/>
          </a:xfrm>
          <a:prstGeom prst="rect">
            <a:avLst/>
          </a:prstGeom>
        </p:spPr>
      </p:pic>
    </p:spTree>
    <p:extLst>
      <p:ext uri="{BB962C8B-B14F-4D97-AF65-F5344CB8AC3E}">
        <p14:creationId xmlns:p14="http://schemas.microsoft.com/office/powerpoint/2010/main" val="1256117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4728-0BBC-6D5F-674D-C8F93F49A1BB}"/>
              </a:ext>
            </a:extLst>
          </p:cNvPr>
          <p:cNvSpPr>
            <a:spLocks noGrp="1"/>
          </p:cNvSpPr>
          <p:nvPr>
            <p:ph type="title"/>
          </p:nvPr>
        </p:nvSpPr>
        <p:spPr>
          <a:xfrm>
            <a:off x="-14377" y="-38259"/>
            <a:ext cx="10515600" cy="592407"/>
          </a:xfrm>
        </p:spPr>
        <p:txBody>
          <a:bodyPr>
            <a:normAutofit fontScale="90000"/>
          </a:bodyPr>
          <a:lstStyle/>
          <a:p>
            <a:r>
              <a:rPr lang="en-US" dirty="0" err="1"/>
              <a:t>BaSiC</a:t>
            </a:r>
            <a:r>
              <a:rPr lang="en-US" dirty="0"/>
              <a:t> Demo</a:t>
            </a:r>
          </a:p>
        </p:txBody>
      </p:sp>
      <p:pic>
        <p:nvPicPr>
          <p:cNvPr id="5" name="Picture 4">
            <a:extLst>
              <a:ext uri="{FF2B5EF4-FFF2-40B4-BE49-F238E27FC236}">
                <a16:creationId xmlns:a16="http://schemas.microsoft.com/office/drawing/2014/main" id="{D0CFF62E-D5D3-7BF3-E527-F3901715CDCE}"/>
              </a:ext>
            </a:extLst>
          </p:cNvPr>
          <p:cNvPicPr>
            <a:picLocks noChangeAspect="1"/>
          </p:cNvPicPr>
          <p:nvPr/>
        </p:nvPicPr>
        <p:blipFill>
          <a:blip r:embed="rId2"/>
          <a:stretch>
            <a:fillRect/>
          </a:stretch>
        </p:blipFill>
        <p:spPr>
          <a:xfrm>
            <a:off x="1316966" y="3662913"/>
            <a:ext cx="9558068" cy="3195087"/>
          </a:xfrm>
          <a:prstGeom prst="rect">
            <a:avLst/>
          </a:prstGeom>
        </p:spPr>
      </p:pic>
      <p:pic>
        <p:nvPicPr>
          <p:cNvPr id="7" name="Picture 6">
            <a:extLst>
              <a:ext uri="{FF2B5EF4-FFF2-40B4-BE49-F238E27FC236}">
                <a16:creationId xmlns:a16="http://schemas.microsoft.com/office/drawing/2014/main" id="{FF379427-ABAC-10D5-873F-6B9179C6BC78}"/>
              </a:ext>
            </a:extLst>
          </p:cNvPr>
          <p:cNvPicPr>
            <a:picLocks noChangeAspect="1"/>
          </p:cNvPicPr>
          <p:nvPr/>
        </p:nvPicPr>
        <p:blipFill>
          <a:blip r:embed="rId3"/>
          <a:stretch>
            <a:fillRect/>
          </a:stretch>
        </p:blipFill>
        <p:spPr>
          <a:xfrm>
            <a:off x="6324513" y="997351"/>
            <a:ext cx="4550521" cy="2665562"/>
          </a:xfrm>
          <a:prstGeom prst="rect">
            <a:avLst/>
          </a:prstGeom>
        </p:spPr>
      </p:pic>
      <p:pic>
        <p:nvPicPr>
          <p:cNvPr id="9" name="Picture 8">
            <a:extLst>
              <a:ext uri="{FF2B5EF4-FFF2-40B4-BE49-F238E27FC236}">
                <a16:creationId xmlns:a16="http://schemas.microsoft.com/office/drawing/2014/main" id="{E26FB025-5945-0FFD-53C7-95C86E847E87}"/>
              </a:ext>
            </a:extLst>
          </p:cNvPr>
          <p:cNvPicPr>
            <a:picLocks noChangeAspect="1"/>
          </p:cNvPicPr>
          <p:nvPr/>
        </p:nvPicPr>
        <p:blipFill>
          <a:blip r:embed="rId4"/>
          <a:stretch>
            <a:fillRect/>
          </a:stretch>
        </p:blipFill>
        <p:spPr>
          <a:xfrm>
            <a:off x="1316966" y="997351"/>
            <a:ext cx="4551573" cy="2665562"/>
          </a:xfrm>
          <a:prstGeom prst="rect">
            <a:avLst/>
          </a:prstGeom>
        </p:spPr>
      </p:pic>
      <p:sp>
        <p:nvSpPr>
          <p:cNvPr id="10" name="TextBox 9">
            <a:extLst>
              <a:ext uri="{FF2B5EF4-FFF2-40B4-BE49-F238E27FC236}">
                <a16:creationId xmlns:a16="http://schemas.microsoft.com/office/drawing/2014/main" id="{F2D6BA8F-642B-7170-57A6-865120198678}"/>
              </a:ext>
            </a:extLst>
          </p:cNvPr>
          <p:cNvSpPr txBox="1"/>
          <p:nvPr/>
        </p:nvSpPr>
        <p:spPr>
          <a:xfrm>
            <a:off x="3131388" y="591083"/>
            <a:ext cx="583814" cy="369332"/>
          </a:xfrm>
          <a:prstGeom prst="rect">
            <a:avLst/>
          </a:prstGeom>
          <a:noFill/>
        </p:spPr>
        <p:txBody>
          <a:bodyPr wrap="none" rtlCol="0">
            <a:spAutoFit/>
          </a:bodyPr>
          <a:lstStyle/>
          <a:p>
            <a:r>
              <a:rPr lang="en-US" dirty="0"/>
              <a:t>Raw</a:t>
            </a:r>
          </a:p>
        </p:txBody>
      </p:sp>
      <p:sp>
        <p:nvSpPr>
          <p:cNvPr id="11" name="TextBox 10">
            <a:extLst>
              <a:ext uri="{FF2B5EF4-FFF2-40B4-BE49-F238E27FC236}">
                <a16:creationId xmlns:a16="http://schemas.microsoft.com/office/drawing/2014/main" id="{F4129003-D9F8-0C68-ABA4-1F89B57C9BD8}"/>
              </a:ext>
            </a:extLst>
          </p:cNvPr>
          <p:cNvSpPr txBox="1"/>
          <p:nvPr/>
        </p:nvSpPr>
        <p:spPr>
          <a:xfrm>
            <a:off x="7346829" y="628019"/>
            <a:ext cx="2385077" cy="369332"/>
          </a:xfrm>
          <a:prstGeom prst="rect">
            <a:avLst/>
          </a:prstGeom>
          <a:noFill/>
        </p:spPr>
        <p:txBody>
          <a:bodyPr wrap="none" rtlCol="0">
            <a:spAutoFit/>
          </a:bodyPr>
          <a:lstStyle/>
          <a:p>
            <a:r>
              <a:rPr lang="en-US" dirty="0"/>
              <a:t>Basic Estimator Applied</a:t>
            </a:r>
          </a:p>
        </p:txBody>
      </p:sp>
    </p:spTree>
    <p:extLst>
      <p:ext uri="{BB962C8B-B14F-4D97-AF65-F5344CB8AC3E}">
        <p14:creationId xmlns:p14="http://schemas.microsoft.com/office/powerpoint/2010/main" val="1383192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E1CC5-0FE4-2834-7FD3-AE03C3E1F79B}"/>
              </a:ext>
            </a:extLst>
          </p:cNvPr>
          <p:cNvSpPr>
            <a:spLocks noGrp="1"/>
          </p:cNvSpPr>
          <p:nvPr>
            <p:ph type="ctrTitle"/>
          </p:nvPr>
        </p:nvSpPr>
        <p:spPr>
          <a:xfrm>
            <a:off x="1524000" y="1122363"/>
            <a:ext cx="9144000" cy="973856"/>
          </a:xfrm>
        </p:spPr>
        <p:txBody>
          <a:bodyPr/>
          <a:lstStyle/>
          <a:p>
            <a:r>
              <a:rPr lang="en-US" dirty="0"/>
              <a:t>Noise2Void demo</a:t>
            </a:r>
          </a:p>
        </p:txBody>
      </p:sp>
      <p:sp>
        <p:nvSpPr>
          <p:cNvPr id="3" name="Subtitle 2">
            <a:extLst>
              <a:ext uri="{FF2B5EF4-FFF2-40B4-BE49-F238E27FC236}">
                <a16:creationId xmlns:a16="http://schemas.microsoft.com/office/drawing/2014/main" id="{32A4E2BA-4432-DA39-14CC-7C5D44F2245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25495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F4C67-C874-A40D-FBC9-FFEA5EA7F910}"/>
              </a:ext>
            </a:extLst>
          </p:cNvPr>
          <p:cNvSpPr>
            <a:spLocks noGrp="1"/>
          </p:cNvSpPr>
          <p:nvPr>
            <p:ph type="title"/>
          </p:nvPr>
        </p:nvSpPr>
        <p:spPr>
          <a:xfrm>
            <a:off x="0" y="0"/>
            <a:ext cx="10515600" cy="661418"/>
          </a:xfrm>
        </p:spPr>
        <p:txBody>
          <a:bodyPr>
            <a:normAutofit fontScale="90000"/>
          </a:bodyPr>
          <a:lstStyle/>
          <a:p>
            <a:r>
              <a:rPr lang="en-US" dirty="0"/>
              <a:t>DAPI</a:t>
            </a:r>
          </a:p>
        </p:txBody>
      </p:sp>
      <p:pic>
        <p:nvPicPr>
          <p:cNvPr id="5" name="Picture 4">
            <a:extLst>
              <a:ext uri="{FF2B5EF4-FFF2-40B4-BE49-F238E27FC236}">
                <a16:creationId xmlns:a16="http://schemas.microsoft.com/office/drawing/2014/main" id="{EA9DF2E9-BEA6-8021-3847-83D1F142F368}"/>
              </a:ext>
            </a:extLst>
          </p:cNvPr>
          <p:cNvPicPr>
            <a:picLocks noChangeAspect="1"/>
          </p:cNvPicPr>
          <p:nvPr/>
        </p:nvPicPr>
        <p:blipFill>
          <a:blip r:embed="rId2"/>
          <a:stretch>
            <a:fillRect/>
          </a:stretch>
        </p:blipFill>
        <p:spPr>
          <a:xfrm>
            <a:off x="862642" y="827418"/>
            <a:ext cx="10757140" cy="5745210"/>
          </a:xfrm>
          <a:prstGeom prst="rect">
            <a:avLst/>
          </a:prstGeom>
        </p:spPr>
      </p:pic>
    </p:spTree>
    <p:extLst>
      <p:ext uri="{BB962C8B-B14F-4D97-AF65-F5344CB8AC3E}">
        <p14:creationId xmlns:p14="http://schemas.microsoft.com/office/powerpoint/2010/main" val="37413228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6C227-6E56-67F0-38A0-A2BEAFA0E113}"/>
              </a:ext>
            </a:extLst>
          </p:cNvPr>
          <p:cNvSpPr>
            <a:spLocks noGrp="1"/>
          </p:cNvSpPr>
          <p:nvPr>
            <p:ph type="title"/>
          </p:nvPr>
        </p:nvSpPr>
        <p:spPr>
          <a:xfrm>
            <a:off x="61823" y="0"/>
            <a:ext cx="10515600" cy="971969"/>
          </a:xfrm>
        </p:spPr>
        <p:txBody>
          <a:bodyPr/>
          <a:lstStyle/>
          <a:p>
            <a:r>
              <a:rPr lang="en-US" dirty="0"/>
              <a:t>EPCAM</a:t>
            </a:r>
          </a:p>
        </p:txBody>
      </p:sp>
      <p:pic>
        <p:nvPicPr>
          <p:cNvPr id="5" name="Picture 4">
            <a:extLst>
              <a:ext uri="{FF2B5EF4-FFF2-40B4-BE49-F238E27FC236}">
                <a16:creationId xmlns:a16="http://schemas.microsoft.com/office/drawing/2014/main" id="{3A1B6451-96E2-9029-3B40-B129D2A82E4E}"/>
              </a:ext>
            </a:extLst>
          </p:cNvPr>
          <p:cNvPicPr>
            <a:picLocks noChangeAspect="1"/>
          </p:cNvPicPr>
          <p:nvPr/>
        </p:nvPicPr>
        <p:blipFill>
          <a:blip r:embed="rId2"/>
          <a:stretch>
            <a:fillRect/>
          </a:stretch>
        </p:blipFill>
        <p:spPr>
          <a:xfrm>
            <a:off x="862101" y="1250990"/>
            <a:ext cx="10918567" cy="5444648"/>
          </a:xfrm>
          <a:prstGeom prst="rect">
            <a:avLst/>
          </a:prstGeom>
        </p:spPr>
      </p:pic>
      <p:sp>
        <p:nvSpPr>
          <p:cNvPr id="8" name="TextBox 7">
            <a:extLst>
              <a:ext uri="{FF2B5EF4-FFF2-40B4-BE49-F238E27FC236}">
                <a16:creationId xmlns:a16="http://schemas.microsoft.com/office/drawing/2014/main" id="{ECB98777-7437-1686-E09D-5C0BC6A0F628}"/>
              </a:ext>
            </a:extLst>
          </p:cNvPr>
          <p:cNvSpPr txBox="1"/>
          <p:nvPr/>
        </p:nvSpPr>
        <p:spPr>
          <a:xfrm>
            <a:off x="2930598" y="727676"/>
            <a:ext cx="583814" cy="369332"/>
          </a:xfrm>
          <a:prstGeom prst="rect">
            <a:avLst/>
          </a:prstGeom>
          <a:noFill/>
        </p:spPr>
        <p:txBody>
          <a:bodyPr wrap="none" rtlCol="0">
            <a:spAutoFit/>
          </a:bodyPr>
          <a:lstStyle/>
          <a:p>
            <a:r>
              <a:rPr lang="en-US" dirty="0"/>
              <a:t>Raw</a:t>
            </a:r>
          </a:p>
        </p:txBody>
      </p:sp>
      <p:sp>
        <p:nvSpPr>
          <p:cNvPr id="9" name="TextBox 8">
            <a:extLst>
              <a:ext uri="{FF2B5EF4-FFF2-40B4-BE49-F238E27FC236}">
                <a16:creationId xmlns:a16="http://schemas.microsoft.com/office/drawing/2014/main" id="{88986762-858F-BCF7-F216-CF5384196F76}"/>
              </a:ext>
            </a:extLst>
          </p:cNvPr>
          <p:cNvSpPr txBox="1"/>
          <p:nvPr/>
        </p:nvSpPr>
        <p:spPr>
          <a:xfrm>
            <a:off x="8542853" y="612288"/>
            <a:ext cx="582211" cy="369332"/>
          </a:xfrm>
          <a:prstGeom prst="rect">
            <a:avLst/>
          </a:prstGeom>
          <a:noFill/>
        </p:spPr>
        <p:txBody>
          <a:bodyPr wrap="none" rtlCol="0">
            <a:spAutoFit/>
          </a:bodyPr>
          <a:lstStyle/>
          <a:p>
            <a:r>
              <a:rPr lang="en-US" dirty="0"/>
              <a:t>N2V</a:t>
            </a:r>
          </a:p>
        </p:txBody>
      </p:sp>
    </p:spTree>
    <p:extLst>
      <p:ext uri="{BB962C8B-B14F-4D97-AF65-F5344CB8AC3E}">
        <p14:creationId xmlns:p14="http://schemas.microsoft.com/office/powerpoint/2010/main" val="39685421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C1AF1-0870-A997-DBE9-F6F28C09B956}"/>
              </a:ext>
            </a:extLst>
          </p:cNvPr>
          <p:cNvSpPr>
            <a:spLocks noGrp="1"/>
          </p:cNvSpPr>
          <p:nvPr>
            <p:ph type="title"/>
          </p:nvPr>
        </p:nvSpPr>
        <p:spPr>
          <a:xfrm>
            <a:off x="182592" y="0"/>
            <a:ext cx="10515600" cy="695924"/>
          </a:xfrm>
        </p:spPr>
        <p:txBody>
          <a:bodyPr/>
          <a:lstStyle/>
          <a:p>
            <a:r>
              <a:rPr lang="en-US" dirty="0"/>
              <a:t>A555_cycle1</a:t>
            </a:r>
          </a:p>
        </p:txBody>
      </p:sp>
      <p:pic>
        <p:nvPicPr>
          <p:cNvPr id="5" name="Picture 4">
            <a:extLst>
              <a:ext uri="{FF2B5EF4-FFF2-40B4-BE49-F238E27FC236}">
                <a16:creationId xmlns:a16="http://schemas.microsoft.com/office/drawing/2014/main" id="{DF2D0CF3-CFDB-BB87-8CE6-0054FB983A8B}"/>
              </a:ext>
            </a:extLst>
          </p:cNvPr>
          <p:cNvPicPr>
            <a:picLocks noChangeAspect="1"/>
          </p:cNvPicPr>
          <p:nvPr/>
        </p:nvPicPr>
        <p:blipFill>
          <a:blip r:embed="rId2"/>
          <a:stretch>
            <a:fillRect/>
          </a:stretch>
        </p:blipFill>
        <p:spPr>
          <a:xfrm>
            <a:off x="3054886" y="0"/>
            <a:ext cx="7409255" cy="3917879"/>
          </a:xfrm>
          <a:prstGeom prst="rect">
            <a:avLst/>
          </a:prstGeom>
        </p:spPr>
      </p:pic>
      <p:pic>
        <p:nvPicPr>
          <p:cNvPr id="7" name="Picture 6">
            <a:extLst>
              <a:ext uri="{FF2B5EF4-FFF2-40B4-BE49-F238E27FC236}">
                <a16:creationId xmlns:a16="http://schemas.microsoft.com/office/drawing/2014/main" id="{3FD2EC98-3F94-B9C1-CE42-9DD2FAE46116}"/>
              </a:ext>
            </a:extLst>
          </p:cNvPr>
          <p:cNvPicPr>
            <a:picLocks noChangeAspect="1"/>
          </p:cNvPicPr>
          <p:nvPr/>
        </p:nvPicPr>
        <p:blipFill>
          <a:blip r:embed="rId3"/>
          <a:stretch>
            <a:fillRect/>
          </a:stretch>
        </p:blipFill>
        <p:spPr>
          <a:xfrm>
            <a:off x="1649082" y="3818234"/>
            <a:ext cx="10220865" cy="3060402"/>
          </a:xfrm>
          <a:prstGeom prst="rect">
            <a:avLst/>
          </a:prstGeom>
        </p:spPr>
      </p:pic>
    </p:spTree>
    <p:extLst>
      <p:ext uri="{BB962C8B-B14F-4D97-AF65-F5344CB8AC3E}">
        <p14:creationId xmlns:p14="http://schemas.microsoft.com/office/powerpoint/2010/main" val="1747301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6F2C9-6D07-BEDD-B0AC-C46EF6EF38BC}"/>
              </a:ext>
            </a:extLst>
          </p:cNvPr>
          <p:cNvSpPr>
            <a:spLocks noGrp="1"/>
          </p:cNvSpPr>
          <p:nvPr>
            <p:ph type="title"/>
          </p:nvPr>
        </p:nvSpPr>
        <p:spPr>
          <a:xfrm>
            <a:off x="0" y="0"/>
            <a:ext cx="10515600" cy="854075"/>
          </a:xfrm>
        </p:spPr>
        <p:txBody>
          <a:bodyPr/>
          <a:lstStyle/>
          <a:p>
            <a:r>
              <a:rPr lang="en-US" dirty="0"/>
              <a:t>Nuclei Segmentation</a:t>
            </a:r>
          </a:p>
        </p:txBody>
      </p:sp>
      <p:sp>
        <p:nvSpPr>
          <p:cNvPr id="3" name="Content Placeholder 2">
            <a:extLst>
              <a:ext uri="{FF2B5EF4-FFF2-40B4-BE49-F238E27FC236}">
                <a16:creationId xmlns:a16="http://schemas.microsoft.com/office/drawing/2014/main" id="{5B69B2B0-A5FC-FE41-26F3-6C16C5AB34FD}"/>
              </a:ext>
            </a:extLst>
          </p:cNvPr>
          <p:cNvSpPr>
            <a:spLocks noGrp="1"/>
          </p:cNvSpPr>
          <p:nvPr>
            <p:ph idx="1"/>
          </p:nvPr>
        </p:nvSpPr>
        <p:spPr>
          <a:xfrm>
            <a:off x="154709" y="897082"/>
            <a:ext cx="10515600" cy="4000844"/>
          </a:xfrm>
        </p:spPr>
        <p:txBody>
          <a:bodyPr>
            <a:normAutofit/>
          </a:bodyPr>
          <a:lstStyle/>
          <a:p>
            <a:r>
              <a:rPr lang="en-US" sz="2000" dirty="0"/>
              <a:t>Originally thought was “solved” problem</a:t>
            </a:r>
          </a:p>
          <a:p>
            <a:r>
              <a:rPr lang="en-US" sz="2000" dirty="0"/>
              <a:t>Only “solved” for 2D monolayer cultures</a:t>
            </a:r>
          </a:p>
          <a:p>
            <a:r>
              <a:rPr lang="en-US" sz="2000" dirty="0"/>
              <a:t>Tissue still unsolved and moderately challenging</a:t>
            </a:r>
          </a:p>
          <a:p>
            <a:r>
              <a:rPr lang="en-US" sz="2000" dirty="0" err="1"/>
              <a:t>unMICST</a:t>
            </a:r>
            <a:r>
              <a:rPr lang="en-US" sz="2000" dirty="0"/>
              <a:t> formulated by </a:t>
            </a:r>
            <a:r>
              <a:rPr lang="en-US" sz="2000" dirty="0" err="1"/>
              <a:t>Sorger</a:t>
            </a:r>
            <a:r>
              <a:rPr lang="en-US" sz="2000" dirty="0"/>
              <a:t> lab is current best solution to problem</a:t>
            </a:r>
          </a:p>
          <a:p>
            <a:r>
              <a:rPr lang="en-US" sz="2000" dirty="0" err="1"/>
              <a:t>unMICST</a:t>
            </a:r>
            <a:r>
              <a:rPr lang="en-US" sz="2000" dirty="0"/>
              <a:t> utilizes backbone of one of 3 well established networks (</a:t>
            </a:r>
            <a:r>
              <a:rPr lang="en-US" sz="1800" dirty="0" err="1">
                <a:latin typeface="Calibri" panose="020F0502020204030204" pitchFamily="34" charset="0"/>
                <a:ea typeface="Calibri" panose="020F0502020204030204" pitchFamily="34" charset="0"/>
                <a:cs typeface="Times New Roman" panose="02020603050405020304" pitchFamily="18" charset="0"/>
              </a:rPr>
              <a:t>u</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Mask-R-CNN and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PSPNet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r>
              <a:rPr lang="en-US" sz="1800" dirty="0">
                <a:latin typeface="Calibri" panose="020F0502020204030204" pitchFamily="34" charset="0"/>
                <a:ea typeface="Calibri" panose="020F0502020204030204" pitchFamily="34" charset="0"/>
                <a:cs typeface="Times New Roman" panose="02020603050405020304" pitchFamily="18" charset="0"/>
              </a:rPr>
              <a:t>Trained on saturated, unfocused and focused data. This augmentation significantly increased accuracy</a:t>
            </a:r>
          </a:p>
          <a:p>
            <a:r>
              <a:rPr lang="en-US" sz="1800" dirty="0">
                <a:latin typeface="Calibri" panose="020F0502020204030204" pitchFamily="34" charset="0"/>
                <a:ea typeface="Calibri" panose="020F0502020204030204" pitchFamily="34" charset="0"/>
                <a:cs typeface="Times New Roman" panose="02020603050405020304" pitchFamily="18" charset="0"/>
              </a:rPr>
              <a:t>Also to increase accuracy, stain </a:t>
            </a:r>
            <a:r>
              <a:rPr lang="en-US" sz="1800" dirty="0" err="1">
                <a:latin typeface="Calibri" panose="020F0502020204030204" pitchFamily="34" charset="0"/>
                <a:ea typeface="Calibri" panose="020F0502020204030204" pitchFamily="34" charset="0"/>
                <a:cs typeface="Times New Roman" panose="02020603050405020304" pitchFamily="18" charset="0"/>
              </a:rPr>
              <a:t>lamins</a:t>
            </a:r>
            <a:r>
              <a:rPr lang="en-US" sz="1800" dirty="0">
                <a:latin typeface="Calibri" panose="020F0502020204030204" pitchFamily="34" charset="0"/>
                <a:ea typeface="Calibri" panose="020F0502020204030204" pitchFamily="34" charset="0"/>
                <a:cs typeface="Times New Roman" panose="02020603050405020304" pitchFamily="18" charset="0"/>
              </a:rPr>
              <a:t> as well as intercalated dyes </a:t>
            </a:r>
            <a:r>
              <a:rPr lang="en-US" sz="1800" dirty="0" err="1">
                <a:latin typeface="Calibri" panose="020F0502020204030204" pitchFamily="34" charset="0"/>
                <a:ea typeface="Calibri" panose="020F0502020204030204" pitchFamily="34" charset="0"/>
                <a:cs typeface="Times New Roman" panose="02020603050405020304" pitchFamily="18" charset="0"/>
              </a:rPr>
              <a:t>ie</a:t>
            </a:r>
            <a:r>
              <a:rPr lang="en-US" sz="1800" dirty="0">
                <a:latin typeface="Calibri" panose="020F0502020204030204" pitchFamily="34" charset="0"/>
                <a:ea typeface="Calibri" panose="020F0502020204030204" pitchFamily="34" charset="0"/>
                <a:cs typeface="Times New Roman" panose="02020603050405020304" pitchFamily="18" charset="0"/>
              </a:rPr>
              <a:t> DAPI. This drastically increased accuracy in high density areas (</a:t>
            </a:r>
            <a:r>
              <a:rPr lang="en-US" sz="1800" dirty="0" err="1">
                <a:latin typeface="Calibri" panose="020F0502020204030204" pitchFamily="34" charset="0"/>
                <a:ea typeface="Calibri" panose="020F0502020204030204" pitchFamily="34" charset="0"/>
                <a:cs typeface="Times New Roman" panose="02020603050405020304" pitchFamily="18" charset="0"/>
              </a:rPr>
              <a:t>unMICST</a:t>
            </a:r>
            <a:r>
              <a:rPr lang="en-US" sz="1800" dirty="0">
                <a:latin typeface="Calibri" panose="020F0502020204030204" pitchFamily="34" charset="0"/>
                <a:ea typeface="Calibri" panose="020F0502020204030204" pitchFamily="34" charset="0"/>
                <a:cs typeface="Times New Roman" panose="02020603050405020304" pitchFamily="18" charset="0"/>
              </a:rPr>
              <a:t> has duo model to use with </a:t>
            </a:r>
            <a:r>
              <a:rPr lang="en-US" sz="1800" dirty="0" err="1">
                <a:latin typeface="Calibri" panose="020F0502020204030204" pitchFamily="34" charset="0"/>
                <a:ea typeface="Calibri" panose="020F0502020204030204" pitchFamily="34" charset="0"/>
                <a:cs typeface="Times New Roman" panose="02020603050405020304" pitchFamily="18" charset="0"/>
              </a:rPr>
              <a:t>lamin</a:t>
            </a:r>
            <a:r>
              <a:rPr lang="en-US" sz="1800" dirty="0">
                <a:latin typeface="Calibri" panose="020F0502020204030204" pitchFamily="34" charset="0"/>
                <a:ea typeface="Calibri" panose="020F0502020204030204" pitchFamily="34" charset="0"/>
                <a:cs typeface="Times New Roman" panose="02020603050405020304" pitchFamily="18" charset="0"/>
              </a:rPr>
              <a:t> and DAPI dual channel stains)</a:t>
            </a:r>
          </a:p>
          <a:p>
            <a:r>
              <a:rPr lang="en-US" sz="1800" dirty="0">
                <a:latin typeface="Calibri" panose="020F0502020204030204" pitchFamily="34" charset="0"/>
                <a:ea typeface="Calibri" panose="020F0502020204030204" pitchFamily="34" charset="0"/>
                <a:cs typeface="Times New Roman" panose="02020603050405020304" pitchFamily="18" charset="0"/>
              </a:rPr>
              <a:t>Unique aspect of </a:t>
            </a:r>
            <a:r>
              <a:rPr lang="en-US" sz="1800" dirty="0" err="1">
                <a:latin typeface="Calibri" panose="020F0502020204030204" pitchFamily="34" charset="0"/>
                <a:ea typeface="Calibri" panose="020F0502020204030204" pitchFamily="34" charset="0"/>
                <a:cs typeface="Times New Roman" panose="02020603050405020304" pitchFamily="18" charset="0"/>
              </a:rPr>
              <a:t>unMICST</a:t>
            </a:r>
            <a:r>
              <a:rPr lang="en-US" sz="1800" dirty="0">
                <a:latin typeface="Calibri" panose="020F0502020204030204" pitchFamily="34" charset="0"/>
                <a:ea typeface="Calibri" panose="020F0502020204030204" pitchFamily="34" charset="0"/>
                <a:cs typeface="Times New Roman" panose="02020603050405020304" pitchFamily="18" charset="0"/>
              </a:rPr>
              <a:t> is ability to output nuclei bodies, centroid and borders</a:t>
            </a:r>
          </a:p>
          <a:p>
            <a:r>
              <a:rPr lang="en-US" sz="1800" dirty="0">
                <a:latin typeface="Calibri" panose="020F0502020204030204" pitchFamily="34" charset="0"/>
                <a:ea typeface="Calibri" panose="020F0502020204030204" pitchFamily="34" charset="0"/>
                <a:cs typeface="Times New Roman" panose="02020603050405020304" pitchFamily="18" charset="0"/>
              </a:rPr>
              <a:t>Lamins vary nucleus to nucleus via cell types. Following combo is currently known best universal stain: </a:t>
            </a:r>
            <a:endParaRPr lang="en-US" sz="2000" dirty="0"/>
          </a:p>
        </p:txBody>
      </p:sp>
      <p:pic>
        <p:nvPicPr>
          <p:cNvPr id="4" name="Picture 3" descr="A white rectangular object with black text&#10;&#10;Description automatically generated">
            <a:extLst>
              <a:ext uri="{FF2B5EF4-FFF2-40B4-BE49-F238E27FC236}">
                <a16:creationId xmlns:a16="http://schemas.microsoft.com/office/drawing/2014/main" id="{C27D4374-8D50-5D1A-11C3-3E6917366117}"/>
              </a:ext>
            </a:extLst>
          </p:cNvPr>
          <p:cNvPicPr>
            <a:picLocks noChangeAspect="1"/>
          </p:cNvPicPr>
          <p:nvPr/>
        </p:nvPicPr>
        <p:blipFill>
          <a:blip r:embed="rId2"/>
          <a:stretch>
            <a:fillRect/>
          </a:stretch>
        </p:blipFill>
        <p:spPr>
          <a:xfrm>
            <a:off x="1521691" y="4897926"/>
            <a:ext cx="7999749" cy="1351309"/>
          </a:xfrm>
          <a:prstGeom prst="rect">
            <a:avLst/>
          </a:prstGeom>
        </p:spPr>
      </p:pic>
    </p:spTree>
    <p:extLst>
      <p:ext uri="{BB962C8B-B14F-4D97-AF65-F5344CB8AC3E}">
        <p14:creationId xmlns:p14="http://schemas.microsoft.com/office/powerpoint/2010/main" val="3131047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F07E1-5793-F1FA-CF73-BBD12306F3F3}"/>
              </a:ext>
            </a:extLst>
          </p:cNvPr>
          <p:cNvSpPr>
            <a:spLocks noGrp="1"/>
          </p:cNvSpPr>
          <p:nvPr>
            <p:ph type="title"/>
          </p:nvPr>
        </p:nvSpPr>
        <p:spPr>
          <a:xfrm>
            <a:off x="838200" y="365125"/>
            <a:ext cx="3813699" cy="1325563"/>
          </a:xfrm>
        </p:spPr>
        <p:txBody>
          <a:bodyPr/>
          <a:lstStyle/>
          <a:p>
            <a:r>
              <a:rPr lang="en-US" dirty="0"/>
              <a:t>Pressure Plate (Aluminum)</a:t>
            </a:r>
          </a:p>
        </p:txBody>
      </p:sp>
      <p:pic>
        <p:nvPicPr>
          <p:cNvPr id="5" name="Picture 4">
            <a:extLst>
              <a:ext uri="{FF2B5EF4-FFF2-40B4-BE49-F238E27FC236}">
                <a16:creationId xmlns:a16="http://schemas.microsoft.com/office/drawing/2014/main" id="{6A954773-B7BB-78A8-5AB0-CD8D5C85F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0597" y="2219417"/>
            <a:ext cx="5551504" cy="4163628"/>
          </a:xfrm>
          <a:prstGeom prst="rect">
            <a:avLst/>
          </a:prstGeom>
        </p:spPr>
      </p:pic>
      <p:pic>
        <p:nvPicPr>
          <p:cNvPr id="7" name="Picture 6" descr="A black stapler on a white surface&#10;&#10;Description automatically generated with medium confidence">
            <a:extLst>
              <a:ext uri="{FF2B5EF4-FFF2-40B4-BE49-F238E27FC236}">
                <a16:creationId xmlns:a16="http://schemas.microsoft.com/office/drawing/2014/main" id="{F6D8F5E9-3E2F-D784-6825-83A038051F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79" y="2329246"/>
            <a:ext cx="5551505" cy="4163629"/>
          </a:xfrm>
          <a:prstGeom prst="rect">
            <a:avLst/>
          </a:prstGeom>
        </p:spPr>
      </p:pic>
    </p:spTree>
    <p:extLst>
      <p:ext uri="{BB962C8B-B14F-4D97-AF65-F5344CB8AC3E}">
        <p14:creationId xmlns:p14="http://schemas.microsoft.com/office/powerpoint/2010/main" val="7409592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3E30C-DAF6-AD3F-BB58-9568CD9CEB4B}"/>
              </a:ext>
            </a:extLst>
          </p:cNvPr>
          <p:cNvSpPr>
            <a:spLocks noGrp="1"/>
          </p:cNvSpPr>
          <p:nvPr>
            <p:ph type="title"/>
          </p:nvPr>
        </p:nvSpPr>
        <p:spPr/>
        <p:txBody>
          <a:bodyPr/>
          <a:lstStyle/>
          <a:p>
            <a:r>
              <a:rPr lang="en-US" dirty="0"/>
              <a:t>DAPI via </a:t>
            </a:r>
            <a:r>
              <a:rPr lang="en-US" dirty="0" err="1"/>
              <a:t>unMICST</a:t>
            </a:r>
            <a:endParaRPr lang="en-US" dirty="0"/>
          </a:p>
        </p:txBody>
      </p:sp>
      <p:pic>
        <p:nvPicPr>
          <p:cNvPr id="5" name="Picture 4">
            <a:extLst>
              <a:ext uri="{FF2B5EF4-FFF2-40B4-BE49-F238E27FC236}">
                <a16:creationId xmlns:a16="http://schemas.microsoft.com/office/drawing/2014/main" id="{004CAE33-59E2-655C-446C-9D4C91062926}"/>
              </a:ext>
            </a:extLst>
          </p:cNvPr>
          <p:cNvPicPr>
            <a:picLocks noChangeAspect="1"/>
          </p:cNvPicPr>
          <p:nvPr/>
        </p:nvPicPr>
        <p:blipFill>
          <a:blip r:embed="rId2"/>
          <a:stretch>
            <a:fillRect/>
          </a:stretch>
        </p:blipFill>
        <p:spPr>
          <a:xfrm>
            <a:off x="584206" y="1690688"/>
            <a:ext cx="4995702" cy="3096057"/>
          </a:xfrm>
          <a:prstGeom prst="rect">
            <a:avLst/>
          </a:prstGeom>
        </p:spPr>
      </p:pic>
      <p:pic>
        <p:nvPicPr>
          <p:cNvPr id="11" name="Content Placeholder 10">
            <a:extLst>
              <a:ext uri="{FF2B5EF4-FFF2-40B4-BE49-F238E27FC236}">
                <a16:creationId xmlns:a16="http://schemas.microsoft.com/office/drawing/2014/main" id="{69DCD444-65B0-A37F-5436-119929ABD6C1}"/>
              </a:ext>
            </a:extLst>
          </p:cNvPr>
          <p:cNvPicPr>
            <a:picLocks noGrp="1" noChangeAspect="1"/>
          </p:cNvPicPr>
          <p:nvPr>
            <p:ph idx="1"/>
          </p:nvPr>
        </p:nvPicPr>
        <p:blipFill>
          <a:blip r:embed="rId3"/>
          <a:stretch>
            <a:fillRect/>
          </a:stretch>
        </p:blipFill>
        <p:spPr>
          <a:xfrm>
            <a:off x="6240811" y="1690688"/>
            <a:ext cx="5515164" cy="3096057"/>
          </a:xfrm>
        </p:spPr>
      </p:pic>
    </p:spTree>
    <p:extLst>
      <p:ext uri="{BB962C8B-B14F-4D97-AF65-F5344CB8AC3E}">
        <p14:creationId xmlns:p14="http://schemas.microsoft.com/office/powerpoint/2010/main" val="24236446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6B767-FC3E-14A3-65C4-B28DFEE9769F}"/>
              </a:ext>
            </a:extLst>
          </p:cNvPr>
          <p:cNvSpPr>
            <a:spLocks noGrp="1"/>
          </p:cNvSpPr>
          <p:nvPr>
            <p:ph type="title"/>
          </p:nvPr>
        </p:nvSpPr>
        <p:spPr>
          <a:xfrm>
            <a:off x="0" y="0"/>
            <a:ext cx="10515600" cy="838986"/>
          </a:xfrm>
        </p:spPr>
        <p:txBody>
          <a:bodyPr/>
          <a:lstStyle/>
          <a:p>
            <a:r>
              <a:rPr lang="en-US" dirty="0"/>
              <a:t>Cytoplasm Segmentation</a:t>
            </a:r>
          </a:p>
        </p:txBody>
      </p:sp>
      <p:sp>
        <p:nvSpPr>
          <p:cNvPr id="3" name="Content Placeholder 2">
            <a:extLst>
              <a:ext uri="{FF2B5EF4-FFF2-40B4-BE49-F238E27FC236}">
                <a16:creationId xmlns:a16="http://schemas.microsoft.com/office/drawing/2014/main" id="{366A525F-59AF-1D7D-1BF9-D52A2A861AB8}"/>
              </a:ext>
            </a:extLst>
          </p:cNvPr>
          <p:cNvSpPr>
            <a:spLocks noGrp="1"/>
          </p:cNvSpPr>
          <p:nvPr>
            <p:ph idx="1"/>
          </p:nvPr>
        </p:nvSpPr>
        <p:spPr>
          <a:xfrm>
            <a:off x="168244" y="838986"/>
            <a:ext cx="4177419" cy="763477"/>
          </a:xfrm>
        </p:spPr>
        <p:txBody>
          <a:bodyPr>
            <a:normAutofit/>
          </a:bodyPr>
          <a:lstStyle/>
          <a:p>
            <a:r>
              <a:rPr lang="en-US" sz="1800" dirty="0"/>
              <a:t>More challenging than nucleus</a:t>
            </a:r>
          </a:p>
          <a:p>
            <a:r>
              <a:rPr lang="en-US" sz="1800" dirty="0"/>
              <a:t>Multiple ways to segment/approximate</a:t>
            </a:r>
          </a:p>
        </p:txBody>
      </p:sp>
      <p:sp>
        <p:nvSpPr>
          <p:cNvPr id="4" name="TextBox 3">
            <a:extLst>
              <a:ext uri="{FF2B5EF4-FFF2-40B4-BE49-F238E27FC236}">
                <a16:creationId xmlns:a16="http://schemas.microsoft.com/office/drawing/2014/main" id="{0DF0788F-22B2-1BC6-0B45-2897C69FC871}"/>
              </a:ext>
            </a:extLst>
          </p:cNvPr>
          <p:cNvSpPr txBox="1"/>
          <p:nvPr/>
        </p:nvSpPr>
        <p:spPr>
          <a:xfrm>
            <a:off x="168244" y="1756372"/>
            <a:ext cx="12023756" cy="1200329"/>
          </a:xfrm>
          <a:prstGeom prst="rect">
            <a:avLst/>
          </a:prstGeom>
          <a:noFill/>
        </p:spPr>
        <p:txBody>
          <a:bodyPr wrap="square" rtlCol="0">
            <a:spAutoFit/>
          </a:bodyPr>
          <a:lstStyle/>
          <a:p>
            <a:r>
              <a:rPr lang="en-US" u="sng" dirty="0"/>
              <a:t>Approximation</a:t>
            </a:r>
          </a:p>
          <a:p>
            <a:pPr marL="342900" indent="-342900">
              <a:buAutoNum type="arabicPeriod"/>
            </a:pPr>
            <a:r>
              <a:rPr lang="en-US" dirty="0"/>
              <a:t>Pad nucleus segmentation with x pixels (typically 3-5, but depends on um/pixel). Additional layer on this method is to prevent overlapping by using </a:t>
            </a:r>
            <a:r>
              <a:rPr lang="en-US" dirty="0" err="1"/>
              <a:t>eqi</a:t>
            </a:r>
            <a:r>
              <a:rPr lang="en-US" dirty="0"/>
              <a:t>-distance limitations as cytoplasm borders hit each other</a:t>
            </a:r>
          </a:p>
          <a:p>
            <a:pPr marL="800100" lvl="1" indent="-342900">
              <a:buFont typeface="Arial" panose="020B0604020202020204" pitchFamily="34" charset="0"/>
              <a:buChar char="•"/>
            </a:pPr>
            <a:r>
              <a:rPr lang="en-US" dirty="0"/>
              <a:t>This is considered a legit and acceptable approximation. Not just me </a:t>
            </a:r>
            <a:r>
              <a:rPr lang="en-US" dirty="0" err="1"/>
              <a:t>spitballing</a:t>
            </a:r>
            <a:endParaRPr lang="en-US" dirty="0"/>
          </a:p>
        </p:txBody>
      </p:sp>
      <p:sp>
        <p:nvSpPr>
          <p:cNvPr id="5" name="TextBox 4">
            <a:extLst>
              <a:ext uri="{FF2B5EF4-FFF2-40B4-BE49-F238E27FC236}">
                <a16:creationId xmlns:a16="http://schemas.microsoft.com/office/drawing/2014/main" id="{0FF7256E-399D-8B22-AE67-1B36AA02CA8D}"/>
              </a:ext>
            </a:extLst>
          </p:cNvPr>
          <p:cNvSpPr txBox="1"/>
          <p:nvPr/>
        </p:nvSpPr>
        <p:spPr>
          <a:xfrm>
            <a:off x="84122" y="3081186"/>
            <a:ext cx="12023756" cy="3139321"/>
          </a:xfrm>
          <a:prstGeom prst="rect">
            <a:avLst/>
          </a:prstGeom>
          <a:noFill/>
        </p:spPr>
        <p:txBody>
          <a:bodyPr wrap="square" rtlCol="0">
            <a:spAutoFit/>
          </a:bodyPr>
          <a:lstStyle/>
          <a:p>
            <a:r>
              <a:rPr lang="en-US" u="sng" dirty="0"/>
              <a:t>Segmentation Methods</a:t>
            </a:r>
          </a:p>
          <a:p>
            <a:pPr marL="342900" indent="-342900">
              <a:buAutoNum type="arabicPeriod"/>
            </a:pPr>
            <a:r>
              <a:rPr lang="en-US" dirty="0"/>
              <a:t>Use Nucleus as a seed and additional channel such as Ecad alongside </a:t>
            </a:r>
            <a:r>
              <a:rPr lang="en-US" dirty="0" err="1"/>
              <a:t>watershedding</a:t>
            </a:r>
            <a:endParaRPr lang="en-US" dirty="0"/>
          </a:p>
          <a:p>
            <a:pPr marL="800100" lvl="1" indent="-342900">
              <a:buFont typeface="Arial" panose="020B0604020202020204" pitchFamily="34" charset="0"/>
              <a:buChar char="•"/>
            </a:pPr>
            <a:r>
              <a:rPr lang="en-US" dirty="0"/>
              <a:t>Note given a channel like Ecad typically doesn’t cover the entire cell spectrum, it can be used in hybrid mode with the above approximation to more accurate get epithelial cells and approximate the rest</a:t>
            </a:r>
          </a:p>
          <a:p>
            <a:pPr marL="800100" lvl="1" indent="-342900">
              <a:buFont typeface="Arial" panose="020B0604020202020204" pitchFamily="34" charset="0"/>
              <a:buChar char="•"/>
            </a:pPr>
            <a:r>
              <a:rPr lang="en-US" dirty="0"/>
              <a:t>A power of this is that watershed’s weakness is it inherently doesn’t know seed points. Accurate nuclei segmentation is able to cover up the weakness by supplying it with accurate seed locations</a:t>
            </a:r>
          </a:p>
          <a:p>
            <a:pPr marL="342900" indent="-342900">
              <a:buFont typeface="+mj-lt"/>
              <a:buAutoNum type="arabicPeriod"/>
            </a:pPr>
            <a:r>
              <a:rPr lang="en-US" dirty="0"/>
              <a:t>Use stains/combo of stains to segment. </a:t>
            </a:r>
            <a:r>
              <a:rPr lang="en-US" dirty="0" err="1"/>
              <a:t>Sorger</a:t>
            </a:r>
            <a:r>
              <a:rPr lang="en-US" dirty="0"/>
              <a:t> lab has pre built model that uses WGA for segmentation</a:t>
            </a:r>
          </a:p>
          <a:p>
            <a:pPr marL="800100" lvl="1" indent="-342900">
              <a:buFont typeface="Arial" panose="020B0604020202020204" pitchFamily="34" charset="0"/>
              <a:buChar char="•"/>
            </a:pPr>
            <a:r>
              <a:rPr lang="en-US" dirty="0"/>
              <a:t>Note for both methods 1 and 2, stains that outline borders can be added together to target higher amounts of cells</a:t>
            </a:r>
          </a:p>
          <a:p>
            <a:pPr marL="342900" indent="-342900">
              <a:buFont typeface="+mj-lt"/>
              <a:buAutoNum type="arabicPeriod"/>
            </a:pPr>
            <a:r>
              <a:rPr lang="en-US" dirty="0"/>
              <a:t>This is essentially the same as number 2, but I wanted to delineate them as the above are available </a:t>
            </a:r>
            <a:r>
              <a:rPr lang="en-US" dirty="0" err="1"/>
              <a:t>sorger</a:t>
            </a:r>
            <a:r>
              <a:rPr lang="en-US" dirty="0"/>
              <a:t> developed. Other models of which </a:t>
            </a:r>
            <a:r>
              <a:rPr lang="en-US" dirty="0" err="1"/>
              <a:t>CellPose</a:t>
            </a:r>
            <a:r>
              <a:rPr lang="en-US" dirty="0"/>
              <a:t> appears to be the best one can use markers like Ecad to find cell boundaries too. </a:t>
            </a:r>
          </a:p>
          <a:p>
            <a:pPr lvl="1"/>
            <a:endParaRPr lang="en-US" dirty="0"/>
          </a:p>
        </p:txBody>
      </p:sp>
    </p:spTree>
    <p:extLst>
      <p:ext uri="{BB962C8B-B14F-4D97-AF65-F5344CB8AC3E}">
        <p14:creationId xmlns:p14="http://schemas.microsoft.com/office/powerpoint/2010/main" val="6122931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5C678-56A1-9017-3D1F-2B4B6BB5879D}"/>
              </a:ext>
            </a:extLst>
          </p:cNvPr>
          <p:cNvSpPr>
            <a:spLocks noGrp="1"/>
          </p:cNvSpPr>
          <p:nvPr>
            <p:ph type="title"/>
          </p:nvPr>
        </p:nvSpPr>
        <p:spPr/>
        <p:txBody>
          <a:bodyPr/>
          <a:lstStyle/>
          <a:p>
            <a:r>
              <a:rPr lang="en-US" dirty="0"/>
              <a:t>Approximation</a:t>
            </a:r>
          </a:p>
        </p:txBody>
      </p:sp>
      <p:pic>
        <p:nvPicPr>
          <p:cNvPr id="13" name="Picture 12">
            <a:extLst>
              <a:ext uri="{FF2B5EF4-FFF2-40B4-BE49-F238E27FC236}">
                <a16:creationId xmlns:a16="http://schemas.microsoft.com/office/drawing/2014/main" id="{9E59F09C-FF75-FF7E-CBD4-59B98F730BBA}"/>
              </a:ext>
            </a:extLst>
          </p:cNvPr>
          <p:cNvPicPr>
            <a:picLocks noChangeAspect="1"/>
          </p:cNvPicPr>
          <p:nvPr/>
        </p:nvPicPr>
        <p:blipFill>
          <a:blip r:embed="rId2"/>
          <a:stretch>
            <a:fillRect/>
          </a:stretch>
        </p:blipFill>
        <p:spPr>
          <a:xfrm>
            <a:off x="6096000" y="2385495"/>
            <a:ext cx="5799716" cy="3002474"/>
          </a:xfrm>
          <a:prstGeom prst="rect">
            <a:avLst/>
          </a:prstGeom>
        </p:spPr>
      </p:pic>
      <p:pic>
        <p:nvPicPr>
          <p:cNvPr id="11" name="Picture 10">
            <a:extLst>
              <a:ext uri="{FF2B5EF4-FFF2-40B4-BE49-F238E27FC236}">
                <a16:creationId xmlns:a16="http://schemas.microsoft.com/office/drawing/2014/main" id="{EA4D9294-5585-A398-D0E1-D2290859A2CB}"/>
              </a:ext>
            </a:extLst>
          </p:cNvPr>
          <p:cNvPicPr>
            <a:picLocks noChangeAspect="1"/>
          </p:cNvPicPr>
          <p:nvPr/>
        </p:nvPicPr>
        <p:blipFill>
          <a:blip r:embed="rId3"/>
          <a:stretch>
            <a:fillRect/>
          </a:stretch>
        </p:blipFill>
        <p:spPr>
          <a:xfrm>
            <a:off x="651850" y="2385495"/>
            <a:ext cx="5444150" cy="3003936"/>
          </a:xfrm>
          <a:prstGeom prst="rect">
            <a:avLst/>
          </a:prstGeom>
        </p:spPr>
      </p:pic>
    </p:spTree>
    <p:extLst>
      <p:ext uri="{BB962C8B-B14F-4D97-AF65-F5344CB8AC3E}">
        <p14:creationId xmlns:p14="http://schemas.microsoft.com/office/powerpoint/2010/main" val="7221571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41C71-3464-0835-82C9-06D560A9DC5C}"/>
              </a:ext>
            </a:extLst>
          </p:cNvPr>
          <p:cNvSpPr>
            <a:spLocks noGrp="1"/>
          </p:cNvSpPr>
          <p:nvPr>
            <p:ph type="title"/>
          </p:nvPr>
        </p:nvSpPr>
        <p:spPr>
          <a:xfrm>
            <a:off x="0" y="-379950"/>
            <a:ext cx="10515600" cy="1325563"/>
          </a:xfrm>
        </p:spPr>
        <p:txBody>
          <a:bodyPr/>
          <a:lstStyle/>
          <a:p>
            <a:r>
              <a:rPr lang="en-US" dirty="0"/>
              <a:t>Cell pose partially trained HIL network</a:t>
            </a:r>
          </a:p>
        </p:txBody>
      </p:sp>
      <p:pic>
        <p:nvPicPr>
          <p:cNvPr id="7" name="Content Placeholder 6">
            <a:extLst>
              <a:ext uri="{FF2B5EF4-FFF2-40B4-BE49-F238E27FC236}">
                <a16:creationId xmlns:a16="http://schemas.microsoft.com/office/drawing/2014/main" id="{59630DA7-82D6-8D8F-6B1A-C966A46739C1}"/>
              </a:ext>
            </a:extLst>
          </p:cNvPr>
          <p:cNvPicPr>
            <a:picLocks noGrp="1" noChangeAspect="1"/>
          </p:cNvPicPr>
          <p:nvPr>
            <p:ph idx="1"/>
          </p:nvPr>
        </p:nvPicPr>
        <p:blipFill>
          <a:blip r:embed="rId2"/>
          <a:stretch>
            <a:fillRect/>
          </a:stretch>
        </p:blipFill>
        <p:spPr>
          <a:xfrm>
            <a:off x="3580899" y="3869547"/>
            <a:ext cx="5788726" cy="2983242"/>
          </a:xfrm>
        </p:spPr>
      </p:pic>
      <p:pic>
        <p:nvPicPr>
          <p:cNvPr id="5" name="Picture 4">
            <a:extLst>
              <a:ext uri="{FF2B5EF4-FFF2-40B4-BE49-F238E27FC236}">
                <a16:creationId xmlns:a16="http://schemas.microsoft.com/office/drawing/2014/main" id="{274E30FB-828D-DBDF-9FF4-B8B10893FD26}"/>
              </a:ext>
            </a:extLst>
          </p:cNvPr>
          <p:cNvPicPr>
            <a:picLocks noChangeAspect="1"/>
          </p:cNvPicPr>
          <p:nvPr/>
        </p:nvPicPr>
        <p:blipFill>
          <a:blip r:embed="rId3"/>
          <a:stretch>
            <a:fillRect/>
          </a:stretch>
        </p:blipFill>
        <p:spPr>
          <a:xfrm>
            <a:off x="3486637" y="805712"/>
            <a:ext cx="5977251" cy="3063835"/>
          </a:xfrm>
          <a:prstGeom prst="rect">
            <a:avLst/>
          </a:prstGeom>
        </p:spPr>
      </p:pic>
    </p:spTree>
    <p:extLst>
      <p:ext uri="{BB962C8B-B14F-4D97-AF65-F5344CB8AC3E}">
        <p14:creationId xmlns:p14="http://schemas.microsoft.com/office/powerpoint/2010/main" val="3536069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632F9-8D83-F907-36D1-863E525E5950}"/>
              </a:ext>
            </a:extLst>
          </p:cNvPr>
          <p:cNvSpPr>
            <a:spLocks noGrp="1"/>
          </p:cNvSpPr>
          <p:nvPr>
            <p:ph type="title"/>
          </p:nvPr>
        </p:nvSpPr>
        <p:spPr/>
        <p:txBody>
          <a:bodyPr/>
          <a:lstStyle/>
          <a:p>
            <a:r>
              <a:rPr lang="en-US" dirty="0"/>
              <a:t>Combo</a:t>
            </a:r>
          </a:p>
        </p:txBody>
      </p:sp>
      <p:pic>
        <p:nvPicPr>
          <p:cNvPr id="5" name="Picture 4" descr="A picture containing red&#10;&#10;Description automatically generated">
            <a:extLst>
              <a:ext uri="{FF2B5EF4-FFF2-40B4-BE49-F238E27FC236}">
                <a16:creationId xmlns:a16="http://schemas.microsoft.com/office/drawing/2014/main" id="{22A62CD1-8973-6590-0949-0C0BF0451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857250"/>
            <a:ext cx="6858000" cy="5143500"/>
          </a:xfrm>
          <a:prstGeom prst="rect">
            <a:avLst/>
          </a:prstGeom>
        </p:spPr>
      </p:pic>
    </p:spTree>
    <p:extLst>
      <p:ext uri="{BB962C8B-B14F-4D97-AF65-F5344CB8AC3E}">
        <p14:creationId xmlns:p14="http://schemas.microsoft.com/office/powerpoint/2010/main" val="44709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A964-5045-F3E3-CB2C-65408581FA3E}"/>
              </a:ext>
            </a:extLst>
          </p:cNvPr>
          <p:cNvSpPr>
            <a:spLocks noGrp="1"/>
          </p:cNvSpPr>
          <p:nvPr>
            <p:ph type="title"/>
          </p:nvPr>
        </p:nvSpPr>
        <p:spPr>
          <a:xfrm>
            <a:off x="0" y="0"/>
            <a:ext cx="5059718" cy="1325563"/>
          </a:xfrm>
        </p:spPr>
        <p:txBody>
          <a:bodyPr/>
          <a:lstStyle/>
          <a:p>
            <a:r>
              <a:rPr lang="en-US" dirty="0"/>
              <a:t>Vial/Fluidic System interface</a:t>
            </a:r>
          </a:p>
        </p:txBody>
      </p:sp>
      <p:pic>
        <p:nvPicPr>
          <p:cNvPr id="4" name="Picture 3" descr="A picture containing engine, miller&#10;&#10;Description automatically generated">
            <a:extLst>
              <a:ext uri="{FF2B5EF4-FFF2-40B4-BE49-F238E27FC236}">
                <a16:creationId xmlns:a16="http://schemas.microsoft.com/office/drawing/2014/main" id="{10F1C9C1-D0B6-3512-F75C-6CC1CDF51A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794464" y="857250"/>
            <a:ext cx="6858000" cy="5143500"/>
          </a:xfrm>
          <a:prstGeom prst="rect">
            <a:avLst/>
          </a:prstGeom>
        </p:spPr>
      </p:pic>
    </p:spTree>
    <p:extLst>
      <p:ext uri="{BB962C8B-B14F-4D97-AF65-F5344CB8AC3E}">
        <p14:creationId xmlns:p14="http://schemas.microsoft.com/office/powerpoint/2010/main" val="1624216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2D5967-D3C8-CD1A-2113-F2068E185969}"/>
              </a:ext>
            </a:extLst>
          </p:cNvPr>
          <p:cNvSpPr>
            <a:spLocks noGrp="1"/>
          </p:cNvSpPr>
          <p:nvPr>
            <p:ph type="ctrTitle"/>
          </p:nvPr>
        </p:nvSpPr>
        <p:spPr>
          <a:xfrm>
            <a:off x="1524000" y="1122363"/>
            <a:ext cx="9144000" cy="939350"/>
          </a:xfrm>
        </p:spPr>
        <p:txBody>
          <a:bodyPr>
            <a:normAutofit fontScale="90000"/>
          </a:bodyPr>
          <a:lstStyle/>
          <a:p>
            <a:r>
              <a:rPr lang="en-US" sz="4400" dirty="0"/>
              <a:t>Previous Cycle, Star-</a:t>
            </a:r>
            <a:r>
              <a:rPr lang="en-US" sz="4400" dirty="0" err="1"/>
              <a:t>Dist</a:t>
            </a:r>
            <a:r>
              <a:rPr lang="en-US" sz="4400" dirty="0"/>
              <a:t> Autofocus and Auto-Exposure Block Diagram</a:t>
            </a:r>
          </a:p>
        </p:txBody>
      </p:sp>
      <p:sp>
        <p:nvSpPr>
          <p:cNvPr id="3" name="Subtitle 2">
            <a:extLst>
              <a:ext uri="{FF2B5EF4-FFF2-40B4-BE49-F238E27FC236}">
                <a16:creationId xmlns:a16="http://schemas.microsoft.com/office/drawing/2014/main" id="{4404B1C3-3744-A35F-D6E1-C74266D261D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259263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39CFBA97-CBD7-02BB-AE50-6EA71992E73A}"/>
              </a:ext>
            </a:extLst>
          </p:cNvPr>
          <p:cNvCxnSpPr/>
          <p:nvPr/>
        </p:nvCxnSpPr>
        <p:spPr>
          <a:xfrm flipV="1">
            <a:off x="1589729" y="4128502"/>
            <a:ext cx="7650178" cy="8148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5E843739-FFC5-FB54-E90C-0EBE4CAD7CC2}"/>
              </a:ext>
            </a:extLst>
          </p:cNvPr>
          <p:cNvGrpSpPr/>
          <p:nvPr/>
        </p:nvGrpSpPr>
        <p:grpSpPr>
          <a:xfrm>
            <a:off x="2211474" y="5042780"/>
            <a:ext cx="6629825" cy="755339"/>
            <a:chOff x="2211474" y="5042780"/>
            <a:chExt cx="6629825" cy="755339"/>
          </a:xfrm>
        </p:grpSpPr>
        <p:cxnSp>
          <p:nvCxnSpPr>
            <p:cNvPr id="7" name="Straight Connector 6">
              <a:extLst>
                <a:ext uri="{FF2B5EF4-FFF2-40B4-BE49-F238E27FC236}">
                  <a16:creationId xmlns:a16="http://schemas.microsoft.com/office/drawing/2014/main" id="{178BDC65-D94B-CED4-5218-8A367651CE42}"/>
                </a:ext>
              </a:extLst>
            </p:cNvPr>
            <p:cNvCxnSpPr/>
            <p:nvPr/>
          </p:nvCxnSpPr>
          <p:spPr>
            <a:xfrm flipV="1">
              <a:off x="3286408" y="5042780"/>
              <a:ext cx="4390931" cy="8148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288758EE-63B0-B12F-1AF9-194665794337}"/>
                </a:ext>
              </a:extLst>
            </p:cNvPr>
            <p:cNvSpPr/>
            <p:nvPr/>
          </p:nvSpPr>
          <p:spPr>
            <a:xfrm>
              <a:off x="6513378" y="5042780"/>
              <a:ext cx="2327921" cy="673858"/>
            </a:xfrm>
            <a:prstGeom prst="arc">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8">
              <a:extLst>
                <a:ext uri="{FF2B5EF4-FFF2-40B4-BE49-F238E27FC236}">
                  <a16:creationId xmlns:a16="http://schemas.microsoft.com/office/drawing/2014/main" id="{6F32A3EB-B0A3-F1F2-0CB5-819C14834D07}"/>
                </a:ext>
              </a:extLst>
            </p:cNvPr>
            <p:cNvSpPr/>
            <p:nvPr/>
          </p:nvSpPr>
          <p:spPr>
            <a:xfrm flipH="1">
              <a:off x="2211474" y="5124261"/>
              <a:ext cx="2327921" cy="673858"/>
            </a:xfrm>
            <a:prstGeom prst="arc">
              <a:avLst/>
            </a:prstGeom>
            <a:ln w="254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1" name="TextBox 10">
            <a:extLst>
              <a:ext uri="{FF2B5EF4-FFF2-40B4-BE49-F238E27FC236}">
                <a16:creationId xmlns:a16="http://schemas.microsoft.com/office/drawing/2014/main" id="{AD8C3A0E-29B3-F2BF-6950-0D57D839FCBF}"/>
              </a:ext>
            </a:extLst>
          </p:cNvPr>
          <p:cNvSpPr txBox="1"/>
          <p:nvPr/>
        </p:nvSpPr>
        <p:spPr>
          <a:xfrm>
            <a:off x="2169151" y="3718430"/>
            <a:ext cx="6672148" cy="369332"/>
          </a:xfrm>
          <a:prstGeom prst="rect">
            <a:avLst/>
          </a:prstGeom>
          <a:noFill/>
        </p:spPr>
        <p:txBody>
          <a:bodyPr wrap="none" rtlCol="0">
            <a:spAutoFit/>
          </a:bodyPr>
          <a:lstStyle/>
          <a:p>
            <a:r>
              <a:rPr lang="en-US" dirty="0"/>
              <a:t>Ideal Conceptual Focal Plane of Objective. All Colors same focal plane</a:t>
            </a:r>
          </a:p>
        </p:txBody>
      </p:sp>
      <p:grpSp>
        <p:nvGrpSpPr>
          <p:cNvPr id="12" name="Group 11">
            <a:extLst>
              <a:ext uri="{FF2B5EF4-FFF2-40B4-BE49-F238E27FC236}">
                <a16:creationId xmlns:a16="http://schemas.microsoft.com/office/drawing/2014/main" id="{C5B1551B-64BD-4839-718D-DA7B4E870108}"/>
              </a:ext>
            </a:extLst>
          </p:cNvPr>
          <p:cNvGrpSpPr/>
          <p:nvPr/>
        </p:nvGrpSpPr>
        <p:grpSpPr>
          <a:xfrm>
            <a:off x="2211474" y="5461190"/>
            <a:ext cx="6629825" cy="755339"/>
            <a:chOff x="2211474" y="5042780"/>
            <a:chExt cx="6629825" cy="755339"/>
          </a:xfrm>
        </p:grpSpPr>
        <p:cxnSp>
          <p:nvCxnSpPr>
            <p:cNvPr id="13" name="Straight Connector 12">
              <a:extLst>
                <a:ext uri="{FF2B5EF4-FFF2-40B4-BE49-F238E27FC236}">
                  <a16:creationId xmlns:a16="http://schemas.microsoft.com/office/drawing/2014/main" id="{AA466A63-1656-656E-7529-BF95330E9EE1}"/>
                </a:ext>
              </a:extLst>
            </p:cNvPr>
            <p:cNvCxnSpPr/>
            <p:nvPr/>
          </p:nvCxnSpPr>
          <p:spPr>
            <a:xfrm flipV="1">
              <a:off x="3286408" y="5042780"/>
              <a:ext cx="4390931" cy="8148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BB156BE3-5012-5C9E-FBA8-8A4D7291336E}"/>
                </a:ext>
              </a:extLst>
            </p:cNvPr>
            <p:cNvSpPr/>
            <p:nvPr/>
          </p:nvSpPr>
          <p:spPr>
            <a:xfrm>
              <a:off x="6513378" y="5042780"/>
              <a:ext cx="2327921" cy="673858"/>
            </a:xfrm>
            <a:prstGeom prst="arc">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98970CEB-1822-6282-CC49-E52C52C4DEED}"/>
                </a:ext>
              </a:extLst>
            </p:cNvPr>
            <p:cNvSpPr/>
            <p:nvPr/>
          </p:nvSpPr>
          <p:spPr>
            <a:xfrm flipH="1">
              <a:off x="2211474" y="5124261"/>
              <a:ext cx="2327921" cy="673858"/>
            </a:xfrm>
            <a:prstGeom prst="arc">
              <a:avLst/>
            </a:prstGeom>
            <a:ln w="254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943C3273-70C4-1A70-D535-B2EB61A9FA9F}"/>
              </a:ext>
            </a:extLst>
          </p:cNvPr>
          <p:cNvGrpSpPr/>
          <p:nvPr/>
        </p:nvGrpSpPr>
        <p:grpSpPr>
          <a:xfrm>
            <a:off x="2211474" y="5525871"/>
            <a:ext cx="6629825" cy="755339"/>
            <a:chOff x="2211474" y="5042780"/>
            <a:chExt cx="6629825" cy="755339"/>
          </a:xfrm>
        </p:grpSpPr>
        <p:cxnSp>
          <p:nvCxnSpPr>
            <p:cNvPr id="17" name="Straight Connector 16">
              <a:extLst>
                <a:ext uri="{FF2B5EF4-FFF2-40B4-BE49-F238E27FC236}">
                  <a16:creationId xmlns:a16="http://schemas.microsoft.com/office/drawing/2014/main" id="{849C8DA6-61F0-62E3-C63F-33EE85BA95CE}"/>
                </a:ext>
              </a:extLst>
            </p:cNvPr>
            <p:cNvCxnSpPr/>
            <p:nvPr/>
          </p:nvCxnSpPr>
          <p:spPr>
            <a:xfrm flipV="1">
              <a:off x="3286408" y="5042780"/>
              <a:ext cx="4390931" cy="8148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Arc 17">
              <a:extLst>
                <a:ext uri="{FF2B5EF4-FFF2-40B4-BE49-F238E27FC236}">
                  <a16:creationId xmlns:a16="http://schemas.microsoft.com/office/drawing/2014/main" id="{5564CCFE-BC67-658E-4B25-C5F9C0F170DE}"/>
                </a:ext>
              </a:extLst>
            </p:cNvPr>
            <p:cNvSpPr/>
            <p:nvPr/>
          </p:nvSpPr>
          <p:spPr>
            <a:xfrm>
              <a:off x="6513378" y="5042780"/>
              <a:ext cx="2327921" cy="673858"/>
            </a:xfrm>
            <a:prstGeom prst="arc">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E1BD283F-7B9F-7D29-DC75-BE0892493B8E}"/>
                </a:ext>
              </a:extLst>
            </p:cNvPr>
            <p:cNvSpPr/>
            <p:nvPr/>
          </p:nvSpPr>
          <p:spPr>
            <a:xfrm flipH="1">
              <a:off x="2211474" y="5124261"/>
              <a:ext cx="2327921" cy="673858"/>
            </a:xfrm>
            <a:prstGeom prst="arc">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D4F4094E-B93B-93FC-614E-4DC96AD3642D}"/>
              </a:ext>
            </a:extLst>
          </p:cNvPr>
          <p:cNvGrpSpPr/>
          <p:nvPr/>
        </p:nvGrpSpPr>
        <p:grpSpPr>
          <a:xfrm>
            <a:off x="2211474" y="5668178"/>
            <a:ext cx="6629825" cy="755339"/>
            <a:chOff x="2211474" y="5042780"/>
            <a:chExt cx="6629825" cy="755339"/>
          </a:xfrm>
        </p:grpSpPr>
        <p:cxnSp>
          <p:nvCxnSpPr>
            <p:cNvPr id="21" name="Straight Connector 20">
              <a:extLst>
                <a:ext uri="{FF2B5EF4-FFF2-40B4-BE49-F238E27FC236}">
                  <a16:creationId xmlns:a16="http://schemas.microsoft.com/office/drawing/2014/main" id="{954E59B2-F0EE-18CA-4039-A4500DEED430}"/>
                </a:ext>
              </a:extLst>
            </p:cNvPr>
            <p:cNvCxnSpPr/>
            <p:nvPr/>
          </p:nvCxnSpPr>
          <p:spPr>
            <a:xfrm flipV="1">
              <a:off x="3286408" y="5042780"/>
              <a:ext cx="4390931" cy="81481"/>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sp>
          <p:nvSpPr>
            <p:cNvPr id="22" name="Arc 21">
              <a:extLst>
                <a:ext uri="{FF2B5EF4-FFF2-40B4-BE49-F238E27FC236}">
                  <a16:creationId xmlns:a16="http://schemas.microsoft.com/office/drawing/2014/main" id="{76EC37EC-CBB9-03D3-F39B-9A75113351A6}"/>
                </a:ext>
              </a:extLst>
            </p:cNvPr>
            <p:cNvSpPr/>
            <p:nvPr/>
          </p:nvSpPr>
          <p:spPr>
            <a:xfrm>
              <a:off x="6513378" y="5042780"/>
              <a:ext cx="2327921" cy="673858"/>
            </a:xfrm>
            <a:prstGeom prst="arc">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C64DEB28-5E8D-CE9A-E539-47A013C4617B}"/>
                </a:ext>
              </a:extLst>
            </p:cNvPr>
            <p:cNvSpPr/>
            <p:nvPr/>
          </p:nvSpPr>
          <p:spPr>
            <a:xfrm flipH="1">
              <a:off x="2211474" y="5124261"/>
              <a:ext cx="2327921" cy="673858"/>
            </a:xfrm>
            <a:prstGeom prst="arc">
              <a:avLst/>
            </a:prstGeom>
            <a:ln w="254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24" name="Right Brace 23">
            <a:extLst>
              <a:ext uri="{FF2B5EF4-FFF2-40B4-BE49-F238E27FC236}">
                <a16:creationId xmlns:a16="http://schemas.microsoft.com/office/drawing/2014/main" id="{322A9586-6967-DDE1-E67B-BF80D599613E}"/>
              </a:ext>
            </a:extLst>
          </p:cNvPr>
          <p:cNvSpPr/>
          <p:nvPr/>
        </p:nvSpPr>
        <p:spPr>
          <a:xfrm>
            <a:off x="8841299" y="4961299"/>
            <a:ext cx="673893" cy="422265"/>
          </a:xfrm>
          <a:prstGeom prst="righ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5C3DB3FE-E07D-DE69-34E6-E0670BBDD68F}"/>
              </a:ext>
            </a:extLst>
          </p:cNvPr>
          <p:cNvSpPr txBox="1"/>
          <p:nvPr/>
        </p:nvSpPr>
        <p:spPr>
          <a:xfrm>
            <a:off x="9651322" y="5010377"/>
            <a:ext cx="1135888" cy="369332"/>
          </a:xfrm>
          <a:prstGeom prst="rect">
            <a:avLst/>
          </a:prstGeom>
          <a:noFill/>
        </p:spPr>
        <p:txBody>
          <a:bodyPr wrap="none" rtlCol="0">
            <a:spAutoFit/>
          </a:bodyPr>
          <a:lstStyle/>
          <a:p>
            <a:r>
              <a:rPr lang="en-US" dirty="0"/>
              <a:t>6um warp</a:t>
            </a:r>
          </a:p>
        </p:txBody>
      </p:sp>
      <p:cxnSp>
        <p:nvCxnSpPr>
          <p:cNvPr id="27" name="Straight Arrow Connector 26">
            <a:extLst>
              <a:ext uri="{FF2B5EF4-FFF2-40B4-BE49-F238E27FC236}">
                <a16:creationId xmlns:a16="http://schemas.microsoft.com/office/drawing/2014/main" id="{4C140376-5A9F-B99C-07C0-DA4A2779C501}"/>
              </a:ext>
            </a:extLst>
          </p:cNvPr>
          <p:cNvCxnSpPr/>
          <p:nvPr/>
        </p:nvCxnSpPr>
        <p:spPr>
          <a:xfrm>
            <a:off x="5069941" y="5124261"/>
            <a:ext cx="0" cy="37766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DC50760-8257-3B1A-E273-5917EBEC31C4}"/>
              </a:ext>
            </a:extLst>
          </p:cNvPr>
          <p:cNvSpPr txBox="1"/>
          <p:nvPr/>
        </p:nvSpPr>
        <p:spPr>
          <a:xfrm>
            <a:off x="5107352" y="5123518"/>
            <a:ext cx="2812052" cy="369332"/>
          </a:xfrm>
          <a:prstGeom prst="rect">
            <a:avLst/>
          </a:prstGeom>
          <a:noFill/>
        </p:spPr>
        <p:txBody>
          <a:bodyPr wrap="none" rtlCol="0">
            <a:spAutoFit/>
          </a:bodyPr>
          <a:lstStyle/>
          <a:p>
            <a:r>
              <a:rPr lang="en-US" dirty="0"/>
              <a:t>8um diff DAPI to A488 focus</a:t>
            </a:r>
          </a:p>
        </p:txBody>
      </p:sp>
      <p:sp>
        <p:nvSpPr>
          <p:cNvPr id="30" name="Left Brace 29">
            <a:extLst>
              <a:ext uri="{FF2B5EF4-FFF2-40B4-BE49-F238E27FC236}">
                <a16:creationId xmlns:a16="http://schemas.microsoft.com/office/drawing/2014/main" id="{01C26E9A-167E-8C49-AAE7-2B3EB3441883}"/>
              </a:ext>
            </a:extLst>
          </p:cNvPr>
          <p:cNvSpPr/>
          <p:nvPr/>
        </p:nvSpPr>
        <p:spPr>
          <a:xfrm>
            <a:off x="1946495" y="5668178"/>
            <a:ext cx="175953" cy="361430"/>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a:extLst>
              <a:ext uri="{FF2B5EF4-FFF2-40B4-BE49-F238E27FC236}">
                <a16:creationId xmlns:a16="http://schemas.microsoft.com/office/drawing/2014/main" id="{CF92CC44-CD05-BB90-6A3C-E62980BA7B93}"/>
              </a:ext>
            </a:extLst>
          </p:cNvPr>
          <p:cNvSpPr txBox="1"/>
          <p:nvPr/>
        </p:nvSpPr>
        <p:spPr>
          <a:xfrm>
            <a:off x="397030" y="5636829"/>
            <a:ext cx="1725418" cy="646331"/>
          </a:xfrm>
          <a:prstGeom prst="rect">
            <a:avLst/>
          </a:prstGeom>
          <a:noFill/>
        </p:spPr>
        <p:txBody>
          <a:bodyPr wrap="square" rtlCol="0">
            <a:spAutoFit/>
          </a:bodyPr>
          <a:lstStyle/>
          <a:p>
            <a:r>
              <a:rPr lang="en-US" dirty="0"/>
              <a:t>1.5um A488 to A647</a:t>
            </a:r>
          </a:p>
        </p:txBody>
      </p:sp>
      <p:sp>
        <p:nvSpPr>
          <p:cNvPr id="32" name="TextBox 31">
            <a:extLst>
              <a:ext uri="{FF2B5EF4-FFF2-40B4-BE49-F238E27FC236}">
                <a16:creationId xmlns:a16="http://schemas.microsoft.com/office/drawing/2014/main" id="{5B99A048-6E82-8D2D-6049-CEF87FC59853}"/>
              </a:ext>
            </a:extLst>
          </p:cNvPr>
          <p:cNvSpPr txBox="1"/>
          <p:nvPr/>
        </p:nvSpPr>
        <p:spPr>
          <a:xfrm>
            <a:off x="63374" y="49762"/>
            <a:ext cx="10493450" cy="769441"/>
          </a:xfrm>
          <a:prstGeom prst="rect">
            <a:avLst/>
          </a:prstGeom>
          <a:noFill/>
        </p:spPr>
        <p:txBody>
          <a:bodyPr wrap="none" rtlCol="0">
            <a:spAutoFit/>
          </a:bodyPr>
          <a:lstStyle/>
          <a:p>
            <a:r>
              <a:rPr lang="en-US" sz="4400" dirty="0"/>
              <a:t>Chromatic Aberrations and Planer Correction</a:t>
            </a:r>
          </a:p>
        </p:txBody>
      </p:sp>
      <p:sp>
        <p:nvSpPr>
          <p:cNvPr id="33" name="TextBox 32">
            <a:extLst>
              <a:ext uri="{FF2B5EF4-FFF2-40B4-BE49-F238E27FC236}">
                <a16:creationId xmlns:a16="http://schemas.microsoft.com/office/drawing/2014/main" id="{0217AA27-36DC-5B87-8DA5-DDB0976E24E7}"/>
              </a:ext>
            </a:extLst>
          </p:cNvPr>
          <p:cNvSpPr txBox="1"/>
          <p:nvPr/>
        </p:nvSpPr>
        <p:spPr>
          <a:xfrm>
            <a:off x="497941" y="959667"/>
            <a:ext cx="11226297" cy="923330"/>
          </a:xfrm>
          <a:prstGeom prst="rect">
            <a:avLst/>
          </a:prstGeom>
          <a:noFill/>
        </p:spPr>
        <p:txBody>
          <a:bodyPr wrap="square" rtlCol="0">
            <a:spAutoFit/>
          </a:bodyPr>
          <a:lstStyle/>
          <a:p>
            <a:pPr marL="285750" indent="-285750">
              <a:buFont typeface="Arial" panose="020B0604020202020204" pitchFamily="34" charset="0"/>
              <a:buChar char="•"/>
            </a:pPr>
            <a:r>
              <a:rPr lang="en-US" dirty="0"/>
              <a:t>Chromatic aberration is due to dispersion. Usually objectives corrected across colors (apochromat is best)</a:t>
            </a:r>
          </a:p>
          <a:p>
            <a:pPr marL="285750" indent="-285750">
              <a:buFont typeface="Arial" panose="020B0604020202020204" pitchFamily="34" charset="0"/>
              <a:buChar char="•"/>
            </a:pPr>
            <a:r>
              <a:rPr lang="en-US" dirty="0"/>
              <a:t>By default a classic single lens has a single focus point that changes as you move off axis. Combo of lens attempt to keep focus point in same flat plane, agnostic of displacement off axis. (plane objectives) </a:t>
            </a:r>
          </a:p>
        </p:txBody>
      </p:sp>
      <p:sp>
        <p:nvSpPr>
          <p:cNvPr id="34" name="TextBox 33">
            <a:extLst>
              <a:ext uri="{FF2B5EF4-FFF2-40B4-BE49-F238E27FC236}">
                <a16:creationId xmlns:a16="http://schemas.microsoft.com/office/drawing/2014/main" id="{754B9690-16C4-1885-99F0-DEFA63E499C0}"/>
              </a:ext>
            </a:extLst>
          </p:cNvPr>
          <p:cNvSpPr txBox="1"/>
          <p:nvPr/>
        </p:nvSpPr>
        <p:spPr>
          <a:xfrm>
            <a:off x="437180" y="2051833"/>
            <a:ext cx="1151600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Wide field imaging is generous with focal planes. </a:t>
            </a:r>
          </a:p>
          <a:p>
            <a:pPr marL="285750" indent="-285750">
              <a:buFont typeface="Arial" panose="020B0604020202020204" pitchFamily="34" charset="0"/>
              <a:buChar char="•"/>
            </a:pPr>
            <a:r>
              <a:rPr lang="en-US" dirty="0"/>
              <a:t>Pushing FOV limits was too much for the objective. It can supply more FOV, but gives significant warping of the focus plane on the edge. Virtually crop images now to compensate. </a:t>
            </a:r>
          </a:p>
          <a:p>
            <a:pPr marL="285750" indent="-285750">
              <a:buFont typeface="Arial" panose="020B0604020202020204" pitchFamily="34" charset="0"/>
              <a:buChar char="•"/>
            </a:pPr>
            <a:r>
              <a:rPr lang="en-US" dirty="0"/>
              <a:t>Built in known offsets compensate for chromatic </a:t>
            </a:r>
            <a:r>
              <a:rPr lang="en-US" dirty="0" err="1"/>
              <a:t>abberations</a:t>
            </a:r>
            <a:r>
              <a:rPr lang="en-US" dirty="0"/>
              <a:t>. </a:t>
            </a:r>
          </a:p>
        </p:txBody>
      </p:sp>
      <p:sp>
        <p:nvSpPr>
          <p:cNvPr id="35" name="TextBox 34">
            <a:extLst>
              <a:ext uri="{FF2B5EF4-FFF2-40B4-BE49-F238E27FC236}">
                <a16:creationId xmlns:a16="http://schemas.microsoft.com/office/drawing/2014/main" id="{0AA5DDE7-F672-79C3-1242-9618FFC12723}"/>
              </a:ext>
            </a:extLst>
          </p:cNvPr>
          <p:cNvSpPr txBox="1"/>
          <p:nvPr/>
        </p:nvSpPr>
        <p:spPr>
          <a:xfrm>
            <a:off x="4312707" y="4697987"/>
            <a:ext cx="2238177" cy="369332"/>
          </a:xfrm>
          <a:prstGeom prst="rect">
            <a:avLst/>
          </a:prstGeom>
          <a:noFill/>
        </p:spPr>
        <p:txBody>
          <a:bodyPr wrap="none" rtlCol="0">
            <a:spAutoFit/>
          </a:bodyPr>
          <a:lstStyle/>
          <a:p>
            <a:r>
              <a:rPr lang="en-US" b="1" dirty="0" err="1"/>
              <a:t>AutoCyPlex</a:t>
            </a:r>
            <a:r>
              <a:rPr lang="en-US" b="1" dirty="0"/>
              <a:t> Objective</a:t>
            </a:r>
          </a:p>
        </p:txBody>
      </p:sp>
    </p:spTree>
    <p:extLst>
      <p:ext uri="{BB962C8B-B14F-4D97-AF65-F5344CB8AC3E}">
        <p14:creationId xmlns:p14="http://schemas.microsoft.com/office/powerpoint/2010/main" val="594281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FA43F2-985F-8AF8-2558-2346BD75D40A}"/>
              </a:ext>
            </a:extLst>
          </p:cNvPr>
          <p:cNvPicPr>
            <a:picLocks noChangeAspect="1"/>
          </p:cNvPicPr>
          <p:nvPr/>
        </p:nvPicPr>
        <p:blipFill>
          <a:blip r:embed="rId2"/>
          <a:stretch>
            <a:fillRect/>
          </a:stretch>
        </p:blipFill>
        <p:spPr>
          <a:xfrm>
            <a:off x="827215" y="733331"/>
            <a:ext cx="10867003" cy="5548781"/>
          </a:xfrm>
          <a:prstGeom prst="rect">
            <a:avLst/>
          </a:prstGeom>
        </p:spPr>
      </p:pic>
    </p:spTree>
    <p:extLst>
      <p:ext uri="{BB962C8B-B14F-4D97-AF65-F5344CB8AC3E}">
        <p14:creationId xmlns:p14="http://schemas.microsoft.com/office/powerpoint/2010/main" val="26081012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0A3F9-3351-42B2-5EA1-423602AB1D8A}"/>
              </a:ext>
            </a:extLst>
          </p:cNvPr>
          <p:cNvSpPr>
            <a:spLocks noGrp="1"/>
          </p:cNvSpPr>
          <p:nvPr>
            <p:ph type="title"/>
          </p:nvPr>
        </p:nvSpPr>
        <p:spPr>
          <a:xfrm>
            <a:off x="838200" y="365125"/>
            <a:ext cx="10515600" cy="626913"/>
          </a:xfrm>
        </p:spPr>
        <p:txBody>
          <a:bodyPr>
            <a:normAutofit fontScale="90000"/>
          </a:bodyPr>
          <a:lstStyle/>
          <a:p>
            <a:r>
              <a:rPr lang="en-US" dirty="0"/>
              <a:t>Idea and Assumptions</a:t>
            </a:r>
          </a:p>
        </p:txBody>
      </p:sp>
      <p:sp>
        <p:nvSpPr>
          <p:cNvPr id="3" name="Content Placeholder 2">
            <a:extLst>
              <a:ext uri="{FF2B5EF4-FFF2-40B4-BE49-F238E27FC236}">
                <a16:creationId xmlns:a16="http://schemas.microsoft.com/office/drawing/2014/main" id="{8332345A-DDF7-5AA7-5052-2E12C9870EB6}"/>
              </a:ext>
            </a:extLst>
          </p:cNvPr>
          <p:cNvSpPr>
            <a:spLocks noGrp="1"/>
          </p:cNvSpPr>
          <p:nvPr>
            <p:ph idx="1"/>
          </p:nvPr>
        </p:nvSpPr>
        <p:spPr>
          <a:xfrm>
            <a:off x="838200" y="1380226"/>
            <a:ext cx="10515600" cy="3864634"/>
          </a:xfrm>
        </p:spPr>
        <p:txBody>
          <a:bodyPr>
            <a:normAutofit/>
          </a:bodyPr>
          <a:lstStyle/>
          <a:p>
            <a:r>
              <a:rPr lang="en-US" sz="1800" dirty="0"/>
              <a:t>To acquire data, we currently acquire </a:t>
            </a:r>
            <a:r>
              <a:rPr lang="en-US" sz="1800" dirty="0" err="1"/>
              <a:t>zstacks</a:t>
            </a:r>
            <a:r>
              <a:rPr lang="en-US" sz="1800" dirty="0"/>
              <a:t> about the approx. focus plane in order to make certain that the in focus image is captured. </a:t>
            </a:r>
          </a:p>
          <a:p>
            <a:r>
              <a:rPr lang="en-US" sz="1800" dirty="0"/>
              <a:t>An issue with this method is the focal plane shifts slowly over time leading to needing larger stacks or to adjust the center position of the z stack to be closer to the focal plane. </a:t>
            </a:r>
          </a:p>
          <a:p>
            <a:r>
              <a:rPr lang="en-US" sz="1800" dirty="0"/>
              <a:t>In the past strategies like triple image </a:t>
            </a:r>
            <a:r>
              <a:rPr lang="en-US" sz="1800" dirty="0" err="1"/>
              <a:t>brenner</a:t>
            </a:r>
            <a:r>
              <a:rPr lang="en-US" sz="1800" dirty="0"/>
              <a:t> score work well, but fail too often to be relied upon. A much larger scanning stack can be used, but it is very time consuming. </a:t>
            </a:r>
          </a:p>
          <a:p>
            <a:r>
              <a:rPr lang="en-US" sz="1800" dirty="0"/>
              <a:t>The presented method is based up using the prior cycle’s </a:t>
            </a:r>
            <a:r>
              <a:rPr lang="en-US" sz="1800" dirty="0" err="1"/>
              <a:t>dapi</a:t>
            </a:r>
            <a:r>
              <a:rPr lang="en-US" sz="1800" dirty="0"/>
              <a:t> images and recentering the stack on the most in focus image. </a:t>
            </a:r>
          </a:p>
          <a:p>
            <a:r>
              <a:rPr lang="en-US" sz="1800" dirty="0"/>
              <a:t>To find the true nuclei and not just junk plus </a:t>
            </a:r>
            <a:r>
              <a:rPr lang="en-US" sz="1800" dirty="0" err="1"/>
              <a:t>nuc</a:t>
            </a:r>
            <a:r>
              <a:rPr lang="en-US" sz="1800" dirty="0"/>
              <a:t> plus other stuff like autofluorescence, we employ the pretrained </a:t>
            </a:r>
            <a:r>
              <a:rPr lang="en-US" sz="1800" dirty="0" err="1"/>
              <a:t>stardist</a:t>
            </a:r>
            <a:r>
              <a:rPr lang="en-US" sz="1800" dirty="0"/>
              <a:t> network to identify nuclei. </a:t>
            </a:r>
          </a:p>
          <a:p>
            <a:r>
              <a:rPr lang="en-US" sz="1800" dirty="0"/>
              <a:t>Bonus info may be to use segmented binary version of </a:t>
            </a:r>
            <a:r>
              <a:rPr lang="en-US" sz="1800" dirty="0" err="1"/>
              <a:t>stardist</a:t>
            </a:r>
            <a:r>
              <a:rPr lang="en-US" sz="1800" dirty="0"/>
              <a:t> output to identify where tissue is and indicated those so only those area need to be acquired. </a:t>
            </a:r>
          </a:p>
        </p:txBody>
      </p:sp>
      <p:sp>
        <p:nvSpPr>
          <p:cNvPr id="4" name="TextBox 3">
            <a:extLst>
              <a:ext uri="{FF2B5EF4-FFF2-40B4-BE49-F238E27FC236}">
                <a16:creationId xmlns:a16="http://schemas.microsoft.com/office/drawing/2014/main" id="{8D3C7279-4D61-F5F7-C236-40804BCF5875}"/>
              </a:ext>
            </a:extLst>
          </p:cNvPr>
          <p:cNvSpPr txBox="1"/>
          <p:nvPr/>
        </p:nvSpPr>
        <p:spPr>
          <a:xfrm>
            <a:off x="910805" y="5477774"/>
            <a:ext cx="10370389" cy="923330"/>
          </a:xfrm>
          <a:prstGeom prst="rect">
            <a:avLst/>
          </a:prstGeom>
          <a:noFill/>
        </p:spPr>
        <p:txBody>
          <a:bodyPr wrap="square" rtlCol="0">
            <a:spAutoFit/>
          </a:bodyPr>
          <a:lstStyle/>
          <a:p>
            <a:r>
              <a:rPr lang="en-US" b="1" u="sng" dirty="0"/>
              <a:t>Assumptions</a:t>
            </a:r>
          </a:p>
          <a:p>
            <a:pPr marL="342900" indent="-342900">
              <a:buFont typeface="+mj-lt"/>
              <a:buAutoNum type="arabicPeriod"/>
            </a:pPr>
            <a:r>
              <a:rPr lang="en-US" dirty="0"/>
              <a:t>Crux of this method working is that I have drift of &lt; 2-4um in a single cycle.</a:t>
            </a:r>
          </a:p>
          <a:p>
            <a:pPr marL="342900" indent="-342900">
              <a:buFont typeface="+mj-lt"/>
              <a:buAutoNum type="arabicPeriod"/>
            </a:pPr>
            <a:r>
              <a:rPr lang="en-US" dirty="0"/>
              <a:t>Cycle 0 in focus images are in initial stack. Aka, </a:t>
            </a:r>
            <a:r>
              <a:rPr lang="en-US" dirty="0" err="1"/>
              <a:t>micromagellan</a:t>
            </a:r>
            <a:r>
              <a:rPr lang="en-US" dirty="0"/>
              <a:t> surface is set in focus from the start. </a:t>
            </a:r>
          </a:p>
        </p:txBody>
      </p:sp>
    </p:spTree>
    <p:extLst>
      <p:ext uri="{BB962C8B-B14F-4D97-AF65-F5344CB8AC3E}">
        <p14:creationId xmlns:p14="http://schemas.microsoft.com/office/powerpoint/2010/main" val="21538950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482</TotalTime>
  <Words>1367</Words>
  <Application>Microsoft Office PowerPoint</Application>
  <PresentationFormat>Widescreen</PresentationFormat>
  <Paragraphs>178</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Cambria Math</vt:lpstr>
      <vt:lpstr>Office Theme</vt:lpstr>
      <vt:lpstr>Hardware</vt:lpstr>
      <vt:lpstr>Slide and Pressure Plate guides</vt:lpstr>
      <vt:lpstr>Pressure Plate (Aluminum)</vt:lpstr>
      <vt:lpstr>Combo</vt:lpstr>
      <vt:lpstr>Vial/Fluidic System interface</vt:lpstr>
      <vt:lpstr>Previous Cycle, Star-Dist Autofocus and Auto-Exposure Block Diagram</vt:lpstr>
      <vt:lpstr>PowerPoint Presentation</vt:lpstr>
      <vt:lpstr>PowerPoint Presentation</vt:lpstr>
      <vt:lpstr>Idea and Assumptions</vt:lpstr>
      <vt:lpstr>Workflow</vt:lpstr>
      <vt:lpstr>Images to Mask</vt:lpstr>
      <vt:lpstr>With/Without Stardist</vt:lpstr>
      <vt:lpstr>PowerPoint Presentation</vt:lpstr>
      <vt:lpstr>Kinetics Equation and 16-1-24 data set</vt:lpstr>
      <vt:lpstr>Kinetics time-based derivation</vt:lpstr>
      <vt:lpstr>Parameters to Modulate</vt:lpstr>
      <vt:lpstr>Kinetics of Signal</vt:lpstr>
      <vt:lpstr>Signal/Background</vt:lpstr>
      <vt:lpstr>Sanity Check (S/N Ratio)</vt:lpstr>
      <vt:lpstr>PowerPoint Presentation</vt:lpstr>
      <vt:lpstr>Results</vt:lpstr>
      <vt:lpstr>Recommended Processing Workflow</vt:lpstr>
      <vt:lpstr>PowerPoint Presentation</vt:lpstr>
      <vt:lpstr>BaSiC Demo</vt:lpstr>
      <vt:lpstr>Noise2Void demo</vt:lpstr>
      <vt:lpstr>DAPI</vt:lpstr>
      <vt:lpstr>EPCAM</vt:lpstr>
      <vt:lpstr>A555_cycle1</vt:lpstr>
      <vt:lpstr>Nuclei Segmentation</vt:lpstr>
      <vt:lpstr>DAPI via unMICST</vt:lpstr>
      <vt:lpstr>Cytoplasm Segmentation</vt:lpstr>
      <vt:lpstr>Approximation</vt:lpstr>
      <vt:lpstr>Cell pose partially trained HIL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Kinetics Equation and 16-1-24 data set</dc:title>
  <dc:creator>michael anderson</dc:creator>
  <cp:lastModifiedBy>md.anderson03@gmail.com</cp:lastModifiedBy>
  <cp:revision>18</cp:revision>
  <dcterms:created xsi:type="dcterms:W3CDTF">2024-01-23T14:30:30Z</dcterms:created>
  <dcterms:modified xsi:type="dcterms:W3CDTF">2024-01-24T19:42:23Z</dcterms:modified>
</cp:coreProperties>
</file>